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
  </p:notesMasterIdLst>
  <p:sldIdLst>
    <p:sldId id="256" r:id="rId2"/>
    <p:sldId id="257" r:id="rId3"/>
  </p:sldIdLst>
  <p:sldSz cx="10547350" cy="741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84" y="-460"/>
      </p:cViewPr>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35A90F-A58E-4847-8BEF-68D5F16A2578}" type="datetimeFigureOut">
              <a:rPr lang="en-GB" smtClean="0"/>
              <a:t>28/04/2023</a:t>
            </a:fld>
            <a:endParaRPr lang="en-GB"/>
          </a:p>
        </p:txBody>
      </p:sp>
      <p:sp>
        <p:nvSpPr>
          <p:cNvPr id="4" name="Slide Image Placeholder 3"/>
          <p:cNvSpPr>
            <a:spLocks noGrp="1" noRot="1" noChangeAspect="1"/>
          </p:cNvSpPr>
          <p:nvPr>
            <p:ph type="sldImg" idx="2"/>
          </p:nvPr>
        </p:nvSpPr>
        <p:spPr>
          <a:xfrm>
            <a:off x="1233488" y="1143000"/>
            <a:ext cx="43910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326ECF-8D26-423F-803A-B0B7C5A0026C}" type="slidenum">
              <a:rPr lang="en-GB" smtClean="0"/>
              <a:t>‹#›</a:t>
            </a:fld>
            <a:endParaRPr lang="en-GB"/>
          </a:p>
        </p:txBody>
      </p:sp>
    </p:spTree>
    <p:extLst>
      <p:ext uri="{BB962C8B-B14F-4D97-AF65-F5344CB8AC3E}">
        <p14:creationId xmlns:p14="http://schemas.microsoft.com/office/powerpoint/2010/main" val="1822776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A326ECF-8D26-423F-803A-B0B7C5A0026C}" type="slidenum">
              <a:rPr lang="en-GB" smtClean="0"/>
              <a:t>1</a:t>
            </a:fld>
            <a:endParaRPr lang="en-GB"/>
          </a:p>
        </p:txBody>
      </p:sp>
    </p:spTree>
    <p:extLst>
      <p:ext uri="{BB962C8B-B14F-4D97-AF65-F5344CB8AC3E}">
        <p14:creationId xmlns:p14="http://schemas.microsoft.com/office/powerpoint/2010/main" val="112935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91051" y="1213555"/>
            <a:ext cx="8965248" cy="2581593"/>
          </a:xfrm>
        </p:spPr>
        <p:txBody>
          <a:bodyPr anchor="b"/>
          <a:lstStyle>
            <a:lvl1pPr algn="ctr">
              <a:defRPr sz="6488"/>
            </a:lvl1pPr>
          </a:lstStyle>
          <a:p>
            <a:r>
              <a:rPr lang="en-US"/>
              <a:t>Click to edit Master title style</a:t>
            </a:r>
            <a:endParaRPr lang="en-US" dirty="0"/>
          </a:p>
        </p:txBody>
      </p:sp>
      <p:sp>
        <p:nvSpPr>
          <p:cNvPr id="3" name="Subtitle 2"/>
          <p:cNvSpPr>
            <a:spLocks noGrp="1"/>
          </p:cNvSpPr>
          <p:nvPr>
            <p:ph type="subTitle" idx="1"/>
          </p:nvPr>
        </p:nvSpPr>
        <p:spPr>
          <a:xfrm>
            <a:off x="1318419" y="3894704"/>
            <a:ext cx="7910513" cy="1790293"/>
          </a:xfrm>
        </p:spPr>
        <p:txBody>
          <a:bodyPr/>
          <a:lstStyle>
            <a:lvl1pPr marL="0" indent="0" algn="ctr">
              <a:buNone/>
              <a:defRPr sz="2595"/>
            </a:lvl1pPr>
            <a:lvl2pPr marL="494370" indent="0" algn="ctr">
              <a:buNone/>
              <a:defRPr sz="2163"/>
            </a:lvl2pPr>
            <a:lvl3pPr marL="988741" indent="0" algn="ctr">
              <a:buNone/>
              <a:defRPr sz="1946"/>
            </a:lvl3pPr>
            <a:lvl4pPr marL="1483111" indent="0" algn="ctr">
              <a:buNone/>
              <a:defRPr sz="1730"/>
            </a:lvl4pPr>
            <a:lvl5pPr marL="1977481" indent="0" algn="ctr">
              <a:buNone/>
              <a:defRPr sz="1730"/>
            </a:lvl5pPr>
            <a:lvl6pPr marL="2471852" indent="0" algn="ctr">
              <a:buNone/>
              <a:defRPr sz="1730"/>
            </a:lvl6pPr>
            <a:lvl7pPr marL="2966222" indent="0" algn="ctr">
              <a:buNone/>
              <a:defRPr sz="1730"/>
            </a:lvl7pPr>
            <a:lvl8pPr marL="3460593" indent="0" algn="ctr">
              <a:buNone/>
              <a:defRPr sz="1730"/>
            </a:lvl8pPr>
            <a:lvl9pPr marL="3954963" indent="0" algn="ctr">
              <a:buNone/>
              <a:defRPr sz="173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523AA6-09B0-4A5D-A16C-AF0100FF4C7F}" type="datetimeFigureOut">
              <a:rPr lang="en-GB" smtClean="0"/>
              <a:t>28/04/2023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882C4A2-B466-4DF5-8A90-31240299EC49}" type="slidenum">
              <a:rPr lang="en-GB" smtClean="0"/>
              <a:t>‹#›</a:t>
            </a:fld>
            <a:endParaRPr lang="en-GB"/>
          </a:p>
        </p:txBody>
      </p:sp>
    </p:spTree>
    <p:extLst>
      <p:ext uri="{BB962C8B-B14F-4D97-AF65-F5344CB8AC3E}">
        <p14:creationId xmlns:p14="http://schemas.microsoft.com/office/powerpoint/2010/main" val="1119281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523AA6-09B0-4A5D-A16C-AF0100FF4C7F}" type="datetimeFigureOut">
              <a:rPr lang="en-GB" smtClean="0"/>
              <a:t>28/04/2023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882C4A2-B466-4DF5-8A90-31240299EC49}" type="slidenum">
              <a:rPr lang="en-GB" smtClean="0"/>
              <a:t>‹#›</a:t>
            </a:fld>
            <a:endParaRPr lang="en-GB"/>
          </a:p>
        </p:txBody>
      </p:sp>
    </p:spTree>
    <p:extLst>
      <p:ext uri="{BB962C8B-B14F-4D97-AF65-F5344CB8AC3E}">
        <p14:creationId xmlns:p14="http://schemas.microsoft.com/office/powerpoint/2010/main" val="3826505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47948" y="394792"/>
            <a:ext cx="2274272" cy="62840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25131" y="394792"/>
            <a:ext cx="6690975" cy="6284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523AA6-09B0-4A5D-A16C-AF0100FF4C7F}" type="datetimeFigureOut">
              <a:rPr lang="en-GB" smtClean="0"/>
              <a:t>28/04/2023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882C4A2-B466-4DF5-8A90-31240299EC49}" type="slidenum">
              <a:rPr lang="en-GB" smtClean="0"/>
              <a:t>‹#›</a:t>
            </a:fld>
            <a:endParaRPr lang="en-GB"/>
          </a:p>
        </p:txBody>
      </p:sp>
    </p:spTree>
    <p:extLst>
      <p:ext uri="{BB962C8B-B14F-4D97-AF65-F5344CB8AC3E}">
        <p14:creationId xmlns:p14="http://schemas.microsoft.com/office/powerpoint/2010/main" val="430006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523AA6-09B0-4A5D-A16C-AF0100FF4C7F}" type="datetimeFigureOut">
              <a:rPr lang="en-GB" smtClean="0"/>
              <a:t>28/04/2023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882C4A2-B466-4DF5-8A90-31240299EC49}" type="slidenum">
              <a:rPr lang="en-GB" smtClean="0"/>
              <a:t>‹#›</a:t>
            </a:fld>
            <a:endParaRPr lang="en-GB"/>
          </a:p>
        </p:txBody>
      </p:sp>
    </p:spTree>
    <p:extLst>
      <p:ext uri="{BB962C8B-B14F-4D97-AF65-F5344CB8AC3E}">
        <p14:creationId xmlns:p14="http://schemas.microsoft.com/office/powerpoint/2010/main" val="2679867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9638" y="1848656"/>
            <a:ext cx="9097089" cy="3084522"/>
          </a:xfrm>
        </p:spPr>
        <p:txBody>
          <a:bodyPr anchor="b"/>
          <a:lstStyle>
            <a:lvl1pPr>
              <a:defRPr sz="6488"/>
            </a:lvl1pPr>
          </a:lstStyle>
          <a:p>
            <a:r>
              <a:rPr lang="en-US"/>
              <a:t>Click to edit Master title style</a:t>
            </a:r>
            <a:endParaRPr lang="en-US" dirty="0"/>
          </a:p>
        </p:txBody>
      </p:sp>
      <p:sp>
        <p:nvSpPr>
          <p:cNvPr id="3" name="Text Placeholder 2"/>
          <p:cNvSpPr>
            <a:spLocks noGrp="1"/>
          </p:cNvSpPr>
          <p:nvPr>
            <p:ph type="body" idx="1"/>
          </p:nvPr>
        </p:nvSpPr>
        <p:spPr>
          <a:xfrm>
            <a:off x="719638" y="4962359"/>
            <a:ext cx="9097089" cy="1622077"/>
          </a:xfrm>
        </p:spPr>
        <p:txBody>
          <a:bodyPr/>
          <a:lstStyle>
            <a:lvl1pPr marL="0" indent="0">
              <a:buNone/>
              <a:defRPr sz="2595">
                <a:solidFill>
                  <a:schemeClr val="tx1"/>
                </a:solidFill>
              </a:defRPr>
            </a:lvl1pPr>
            <a:lvl2pPr marL="494370" indent="0">
              <a:buNone/>
              <a:defRPr sz="2163">
                <a:solidFill>
                  <a:schemeClr val="tx1">
                    <a:tint val="75000"/>
                  </a:schemeClr>
                </a:solidFill>
              </a:defRPr>
            </a:lvl2pPr>
            <a:lvl3pPr marL="988741" indent="0">
              <a:buNone/>
              <a:defRPr sz="1946">
                <a:solidFill>
                  <a:schemeClr val="tx1">
                    <a:tint val="75000"/>
                  </a:schemeClr>
                </a:solidFill>
              </a:defRPr>
            </a:lvl3pPr>
            <a:lvl4pPr marL="1483111" indent="0">
              <a:buNone/>
              <a:defRPr sz="1730">
                <a:solidFill>
                  <a:schemeClr val="tx1">
                    <a:tint val="75000"/>
                  </a:schemeClr>
                </a:solidFill>
              </a:defRPr>
            </a:lvl4pPr>
            <a:lvl5pPr marL="1977481" indent="0">
              <a:buNone/>
              <a:defRPr sz="1730">
                <a:solidFill>
                  <a:schemeClr val="tx1">
                    <a:tint val="75000"/>
                  </a:schemeClr>
                </a:solidFill>
              </a:defRPr>
            </a:lvl5pPr>
            <a:lvl6pPr marL="2471852" indent="0">
              <a:buNone/>
              <a:defRPr sz="1730">
                <a:solidFill>
                  <a:schemeClr val="tx1">
                    <a:tint val="75000"/>
                  </a:schemeClr>
                </a:solidFill>
              </a:defRPr>
            </a:lvl6pPr>
            <a:lvl7pPr marL="2966222" indent="0">
              <a:buNone/>
              <a:defRPr sz="1730">
                <a:solidFill>
                  <a:schemeClr val="tx1">
                    <a:tint val="75000"/>
                  </a:schemeClr>
                </a:solidFill>
              </a:defRPr>
            </a:lvl7pPr>
            <a:lvl8pPr marL="3460593" indent="0">
              <a:buNone/>
              <a:defRPr sz="1730">
                <a:solidFill>
                  <a:schemeClr val="tx1">
                    <a:tint val="75000"/>
                  </a:schemeClr>
                </a:solidFill>
              </a:defRPr>
            </a:lvl8pPr>
            <a:lvl9pPr marL="3954963" indent="0">
              <a:buNone/>
              <a:defRPr sz="173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523AA6-09B0-4A5D-A16C-AF0100FF4C7F}" type="datetimeFigureOut">
              <a:rPr lang="en-GB" smtClean="0"/>
              <a:t>28/04/2023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882C4A2-B466-4DF5-8A90-31240299EC49}" type="slidenum">
              <a:rPr lang="en-GB" smtClean="0"/>
              <a:t>‹#›</a:t>
            </a:fld>
            <a:endParaRPr lang="en-GB"/>
          </a:p>
        </p:txBody>
      </p:sp>
    </p:spTree>
    <p:extLst>
      <p:ext uri="{BB962C8B-B14F-4D97-AF65-F5344CB8AC3E}">
        <p14:creationId xmlns:p14="http://schemas.microsoft.com/office/powerpoint/2010/main" val="1122481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5130" y="1973957"/>
            <a:ext cx="4482624" cy="4704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9596" y="1973957"/>
            <a:ext cx="4482624" cy="4704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523AA6-09B0-4A5D-A16C-AF0100FF4C7F}" type="datetimeFigureOut">
              <a:rPr lang="en-GB" smtClean="0"/>
              <a:t>28/04/2023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882C4A2-B466-4DF5-8A90-31240299EC49}" type="slidenum">
              <a:rPr lang="en-GB" smtClean="0"/>
              <a:t>‹#›</a:t>
            </a:fld>
            <a:endParaRPr lang="en-GB"/>
          </a:p>
        </p:txBody>
      </p:sp>
    </p:spTree>
    <p:extLst>
      <p:ext uri="{BB962C8B-B14F-4D97-AF65-F5344CB8AC3E}">
        <p14:creationId xmlns:p14="http://schemas.microsoft.com/office/powerpoint/2010/main" val="426242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6504" y="394793"/>
            <a:ext cx="9097089" cy="1433265"/>
          </a:xfrm>
        </p:spPr>
        <p:txBody>
          <a:bodyPr/>
          <a:lstStyle/>
          <a:p>
            <a:r>
              <a:rPr lang="en-US"/>
              <a:t>Click to edit Master title style</a:t>
            </a:r>
            <a:endParaRPr lang="en-US" dirty="0"/>
          </a:p>
        </p:txBody>
      </p:sp>
      <p:sp>
        <p:nvSpPr>
          <p:cNvPr id="3" name="Text Placeholder 2"/>
          <p:cNvSpPr>
            <a:spLocks noGrp="1"/>
          </p:cNvSpPr>
          <p:nvPr>
            <p:ph type="body" idx="1"/>
          </p:nvPr>
        </p:nvSpPr>
        <p:spPr>
          <a:xfrm>
            <a:off x="726505" y="1817758"/>
            <a:ext cx="4462023" cy="890855"/>
          </a:xfrm>
        </p:spPr>
        <p:txBody>
          <a:bodyPr anchor="b"/>
          <a:lstStyle>
            <a:lvl1pPr marL="0" indent="0">
              <a:buNone/>
              <a:defRPr sz="2595" b="1"/>
            </a:lvl1pPr>
            <a:lvl2pPr marL="494370" indent="0">
              <a:buNone/>
              <a:defRPr sz="2163" b="1"/>
            </a:lvl2pPr>
            <a:lvl3pPr marL="988741" indent="0">
              <a:buNone/>
              <a:defRPr sz="1946" b="1"/>
            </a:lvl3pPr>
            <a:lvl4pPr marL="1483111" indent="0">
              <a:buNone/>
              <a:defRPr sz="1730" b="1"/>
            </a:lvl4pPr>
            <a:lvl5pPr marL="1977481" indent="0">
              <a:buNone/>
              <a:defRPr sz="1730" b="1"/>
            </a:lvl5pPr>
            <a:lvl6pPr marL="2471852" indent="0">
              <a:buNone/>
              <a:defRPr sz="1730" b="1"/>
            </a:lvl6pPr>
            <a:lvl7pPr marL="2966222" indent="0">
              <a:buNone/>
              <a:defRPr sz="1730" b="1"/>
            </a:lvl7pPr>
            <a:lvl8pPr marL="3460593" indent="0">
              <a:buNone/>
              <a:defRPr sz="1730" b="1"/>
            </a:lvl8pPr>
            <a:lvl9pPr marL="3954963" indent="0">
              <a:buNone/>
              <a:defRPr sz="1730" b="1"/>
            </a:lvl9pPr>
          </a:lstStyle>
          <a:p>
            <a:pPr lvl="0"/>
            <a:r>
              <a:rPr lang="en-US"/>
              <a:t>Click to edit Master text styles</a:t>
            </a:r>
          </a:p>
        </p:txBody>
      </p:sp>
      <p:sp>
        <p:nvSpPr>
          <p:cNvPr id="4" name="Content Placeholder 3"/>
          <p:cNvSpPr>
            <a:spLocks noGrp="1"/>
          </p:cNvSpPr>
          <p:nvPr>
            <p:ph sz="half" idx="2"/>
          </p:nvPr>
        </p:nvSpPr>
        <p:spPr>
          <a:xfrm>
            <a:off x="726505" y="2708613"/>
            <a:ext cx="4462023" cy="39839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39596" y="1817758"/>
            <a:ext cx="4483998" cy="890855"/>
          </a:xfrm>
        </p:spPr>
        <p:txBody>
          <a:bodyPr anchor="b"/>
          <a:lstStyle>
            <a:lvl1pPr marL="0" indent="0">
              <a:buNone/>
              <a:defRPr sz="2595" b="1"/>
            </a:lvl1pPr>
            <a:lvl2pPr marL="494370" indent="0">
              <a:buNone/>
              <a:defRPr sz="2163" b="1"/>
            </a:lvl2pPr>
            <a:lvl3pPr marL="988741" indent="0">
              <a:buNone/>
              <a:defRPr sz="1946" b="1"/>
            </a:lvl3pPr>
            <a:lvl4pPr marL="1483111" indent="0">
              <a:buNone/>
              <a:defRPr sz="1730" b="1"/>
            </a:lvl4pPr>
            <a:lvl5pPr marL="1977481" indent="0">
              <a:buNone/>
              <a:defRPr sz="1730" b="1"/>
            </a:lvl5pPr>
            <a:lvl6pPr marL="2471852" indent="0">
              <a:buNone/>
              <a:defRPr sz="1730" b="1"/>
            </a:lvl6pPr>
            <a:lvl7pPr marL="2966222" indent="0">
              <a:buNone/>
              <a:defRPr sz="1730" b="1"/>
            </a:lvl7pPr>
            <a:lvl8pPr marL="3460593" indent="0">
              <a:buNone/>
              <a:defRPr sz="1730" b="1"/>
            </a:lvl8pPr>
            <a:lvl9pPr marL="3954963" indent="0">
              <a:buNone/>
              <a:defRPr sz="1730" b="1"/>
            </a:lvl9pPr>
          </a:lstStyle>
          <a:p>
            <a:pPr lvl="0"/>
            <a:r>
              <a:rPr lang="en-US"/>
              <a:t>Click to edit Master text styles</a:t>
            </a:r>
          </a:p>
        </p:txBody>
      </p:sp>
      <p:sp>
        <p:nvSpPr>
          <p:cNvPr id="6" name="Content Placeholder 5"/>
          <p:cNvSpPr>
            <a:spLocks noGrp="1"/>
          </p:cNvSpPr>
          <p:nvPr>
            <p:ph sz="quarter" idx="4"/>
          </p:nvPr>
        </p:nvSpPr>
        <p:spPr>
          <a:xfrm>
            <a:off x="5339596" y="2708613"/>
            <a:ext cx="4483998" cy="39839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523AA6-09B0-4A5D-A16C-AF0100FF4C7F}" type="datetimeFigureOut">
              <a:rPr lang="en-GB" smtClean="0"/>
              <a:t>28/04/2023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882C4A2-B466-4DF5-8A90-31240299EC49}" type="slidenum">
              <a:rPr lang="en-GB" smtClean="0"/>
              <a:t>‹#›</a:t>
            </a:fld>
            <a:endParaRPr lang="en-GB"/>
          </a:p>
        </p:txBody>
      </p:sp>
    </p:spTree>
    <p:extLst>
      <p:ext uri="{BB962C8B-B14F-4D97-AF65-F5344CB8AC3E}">
        <p14:creationId xmlns:p14="http://schemas.microsoft.com/office/powerpoint/2010/main" val="1871916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523AA6-09B0-4A5D-A16C-AF0100FF4C7F}" type="datetimeFigureOut">
              <a:rPr lang="en-GB" smtClean="0"/>
              <a:t>28/04/2023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882C4A2-B466-4DF5-8A90-31240299EC49}" type="slidenum">
              <a:rPr lang="en-GB" smtClean="0"/>
              <a:t>‹#›</a:t>
            </a:fld>
            <a:endParaRPr lang="en-GB"/>
          </a:p>
        </p:txBody>
      </p:sp>
    </p:spTree>
    <p:extLst>
      <p:ext uri="{BB962C8B-B14F-4D97-AF65-F5344CB8AC3E}">
        <p14:creationId xmlns:p14="http://schemas.microsoft.com/office/powerpoint/2010/main" val="775121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523AA6-09B0-4A5D-A16C-AF0100FF4C7F}" type="datetimeFigureOut">
              <a:rPr lang="en-GB" smtClean="0"/>
              <a:t>28/04/2023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882C4A2-B466-4DF5-8A90-31240299EC49}" type="slidenum">
              <a:rPr lang="en-GB" smtClean="0"/>
              <a:t>‹#›</a:t>
            </a:fld>
            <a:endParaRPr lang="en-GB"/>
          </a:p>
        </p:txBody>
      </p:sp>
    </p:spTree>
    <p:extLst>
      <p:ext uri="{BB962C8B-B14F-4D97-AF65-F5344CB8AC3E}">
        <p14:creationId xmlns:p14="http://schemas.microsoft.com/office/powerpoint/2010/main" val="3059333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6504" y="494348"/>
            <a:ext cx="3401795" cy="1730216"/>
          </a:xfrm>
        </p:spPr>
        <p:txBody>
          <a:bodyPr anchor="b"/>
          <a:lstStyle>
            <a:lvl1pPr>
              <a:defRPr sz="3460"/>
            </a:lvl1pPr>
          </a:lstStyle>
          <a:p>
            <a:r>
              <a:rPr lang="en-US"/>
              <a:t>Click to edit Master title style</a:t>
            </a:r>
            <a:endParaRPr lang="en-US" dirty="0"/>
          </a:p>
        </p:txBody>
      </p:sp>
      <p:sp>
        <p:nvSpPr>
          <p:cNvPr id="3" name="Content Placeholder 2"/>
          <p:cNvSpPr>
            <a:spLocks noGrp="1"/>
          </p:cNvSpPr>
          <p:nvPr>
            <p:ph idx="1"/>
          </p:nvPr>
        </p:nvSpPr>
        <p:spPr>
          <a:xfrm>
            <a:off x="4483998" y="1067655"/>
            <a:ext cx="5339596" cy="5269607"/>
          </a:xfrm>
        </p:spPr>
        <p:txBody>
          <a:bodyPr/>
          <a:lstStyle>
            <a:lvl1pPr>
              <a:defRPr sz="3460"/>
            </a:lvl1pPr>
            <a:lvl2pPr>
              <a:defRPr sz="3028"/>
            </a:lvl2pPr>
            <a:lvl3pPr>
              <a:defRPr sz="2595"/>
            </a:lvl3pPr>
            <a:lvl4pPr>
              <a:defRPr sz="2163"/>
            </a:lvl4pPr>
            <a:lvl5pPr>
              <a:defRPr sz="2163"/>
            </a:lvl5pPr>
            <a:lvl6pPr>
              <a:defRPr sz="2163"/>
            </a:lvl6pPr>
            <a:lvl7pPr>
              <a:defRPr sz="2163"/>
            </a:lvl7pPr>
            <a:lvl8pPr>
              <a:defRPr sz="2163"/>
            </a:lvl8pPr>
            <a:lvl9pPr>
              <a:defRPr sz="216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6504" y="2224564"/>
            <a:ext cx="3401795" cy="4121280"/>
          </a:xfrm>
        </p:spPr>
        <p:txBody>
          <a:bodyPr/>
          <a:lstStyle>
            <a:lvl1pPr marL="0" indent="0">
              <a:buNone/>
              <a:defRPr sz="1730"/>
            </a:lvl1pPr>
            <a:lvl2pPr marL="494370" indent="0">
              <a:buNone/>
              <a:defRPr sz="1514"/>
            </a:lvl2pPr>
            <a:lvl3pPr marL="988741" indent="0">
              <a:buNone/>
              <a:defRPr sz="1298"/>
            </a:lvl3pPr>
            <a:lvl4pPr marL="1483111" indent="0">
              <a:buNone/>
              <a:defRPr sz="1081"/>
            </a:lvl4pPr>
            <a:lvl5pPr marL="1977481" indent="0">
              <a:buNone/>
              <a:defRPr sz="1081"/>
            </a:lvl5pPr>
            <a:lvl6pPr marL="2471852" indent="0">
              <a:buNone/>
              <a:defRPr sz="1081"/>
            </a:lvl6pPr>
            <a:lvl7pPr marL="2966222" indent="0">
              <a:buNone/>
              <a:defRPr sz="1081"/>
            </a:lvl7pPr>
            <a:lvl8pPr marL="3460593" indent="0">
              <a:buNone/>
              <a:defRPr sz="1081"/>
            </a:lvl8pPr>
            <a:lvl9pPr marL="3954963" indent="0">
              <a:buNone/>
              <a:defRPr sz="1081"/>
            </a:lvl9pPr>
          </a:lstStyle>
          <a:p>
            <a:pPr lvl="0"/>
            <a:r>
              <a:rPr lang="en-US"/>
              <a:t>Click to edit Master text styles</a:t>
            </a:r>
          </a:p>
        </p:txBody>
      </p:sp>
      <p:sp>
        <p:nvSpPr>
          <p:cNvPr id="5" name="Date Placeholder 4"/>
          <p:cNvSpPr>
            <a:spLocks noGrp="1"/>
          </p:cNvSpPr>
          <p:nvPr>
            <p:ph type="dt" sz="half" idx="10"/>
          </p:nvPr>
        </p:nvSpPr>
        <p:spPr/>
        <p:txBody>
          <a:bodyPr/>
          <a:lstStyle/>
          <a:p>
            <a:fld id="{64523AA6-09B0-4A5D-A16C-AF0100FF4C7F}" type="datetimeFigureOut">
              <a:rPr lang="en-GB" smtClean="0"/>
              <a:t>28/04/2023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882C4A2-B466-4DF5-8A90-31240299EC49}" type="slidenum">
              <a:rPr lang="en-GB" smtClean="0"/>
              <a:t>‹#›</a:t>
            </a:fld>
            <a:endParaRPr lang="en-GB"/>
          </a:p>
        </p:txBody>
      </p:sp>
    </p:spTree>
    <p:extLst>
      <p:ext uri="{BB962C8B-B14F-4D97-AF65-F5344CB8AC3E}">
        <p14:creationId xmlns:p14="http://schemas.microsoft.com/office/powerpoint/2010/main" val="3950287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6504" y="494348"/>
            <a:ext cx="3401795" cy="1730216"/>
          </a:xfrm>
        </p:spPr>
        <p:txBody>
          <a:bodyPr anchor="b"/>
          <a:lstStyle>
            <a:lvl1pPr>
              <a:defRPr sz="3460"/>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3998" y="1067655"/>
            <a:ext cx="5339596" cy="5269607"/>
          </a:xfrm>
        </p:spPr>
        <p:txBody>
          <a:bodyPr anchor="t"/>
          <a:lstStyle>
            <a:lvl1pPr marL="0" indent="0">
              <a:buNone/>
              <a:defRPr sz="3460"/>
            </a:lvl1pPr>
            <a:lvl2pPr marL="494370" indent="0">
              <a:buNone/>
              <a:defRPr sz="3028"/>
            </a:lvl2pPr>
            <a:lvl3pPr marL="988741" indent="0">
              <a:buNone/>
              <a:defRPr sz="2595"/>
            </a:lvl3pPr>
            <a:lvl4pPr marL="1483111" indent="0">
              <a:buNone/>
              <a:defRPr sz="2163"/>
            </a:lvl4pPr>
            <a:lvl5pPr marL="1977481" indent="0">
              <a:buNone/>
              <a:defRPr sz="2163"/>
            </a:lvl5pPr>
            <a:lvl6pPr marL="2471852" indent="0">
              <a:buNone/>
              <a:defRPr sz="2163"/>
            </a:lvl6pPr>
            <a:lvl7pPr marL="2966222" indent="0">
              <a:buNone/>
              <a:defRPr sz="2163"/>
            </a:lvl7pPr>
            <a:lvl8pPr marL="3460593" indent="0">
              <a:buNone/>
              <a:defRPr sz="2163"/>
            </a:lvl8pPr>
            <a:lvl9pPr marL="3954963" indent="0">
              <a:buNone/>
              <a:defRPr sz="2163"/>
            </a:lvl9pPr>
          </a:lstStyle>
          <a:p>
            <a:r>
              <a:rPr lang="en-US"/>
              <a:t>Click icon to add picture</a:t>
            </a:r>
            <a:endParaRPr lang="en-US" dirty="0"/>
          </a:p>
        </p:txBody>
      </p:sp>
      <p:sp>
        <p:nvSpPr>
          <p:cNvPr id="4" name="Text Placeholder 3"/>
          <p:cNvSpPr>
            <a:spLocks noGrp="1"/>
          </p:cNvSpPr>
          <p:nvPr>
            <p:ph type="body" sz="half" idx="2"/>
          </p:nvPr>
        </p:nvSpPr>
        <p:spPr>
          <a:xfrm>
            <a:off x="726504" y="2224564"/>
            <a:ext cx="3401795" cy="4121280"/>
          </a:xfrm>
        </p:spPr>
        <p:txBody>
          <a:bodyPr/>
          <a:lstStyle>
            <a:lvl1pPr marL="0" indent="0">
              <a:buNone/>
              <a:defRPr sz="1730"/>
            </a:lvl1pPr>
            <a:lvl2pPr marL="494370" indent="0">
              <a:buNone/>
              <a:defRPr sz="1514"/>
            </a:lvl2pPr>
            <a:lvl3pPr marL="988741" indent="0">
              <a:buNone/>
              <a:defRPr sz="1298"/>
            </a:lvl3pPr>
            <a:lvl4pPr marL="1483111" indent="0">
              <a:buNone/>
              <a:defRPr sz="1081"/>
            </a:lvl4pPr>
            <a:lvl5pPr marL="1977481" indent="0">
              <a:buNone/>
              <a:defRPr sz="1081"/>
            </a:lvl5pPr>
            <a:lvl6pPr marL="2471852" indent="0">
              <a:buNone/>
              <a:defRPr sz="1081"/>
            </a:lvl6pPr>
            <a:lvl7pPr marL="2966222" indent="0">
              <a:buNone/>
              <a:defRPr sz="1081"/>
            </a:lvl7pPr>
            <a:lvl8pPr marL="3460593" indent="0">
              <a:buNone/>
              <a:defRPr sz="1081"/>
            </a:lvl8pPr>
            <a:lvl9pPr marL="3954963" indent="0">
              <a:buNone/>
              <a:defRPr sz="1081"/>
            </a:lvl9pPr>
          </a:lstStyle>
          <a:p>
            <a:pPr lvl="0"/>
            <a:r>
              <a:rPr lang="en-US"/>
              <a:t>Click to edit Master text styles</a:t>
            </a:r>
          </a:p>
        </p:txBody>
      </p:sp>
      <p:sp>
        <p:nvSpPr>
          <p:cNvPr id="5" name="Date Placeholder 4"/>
          <p:cNvSpPr>
            <a:spLocks noGrp="1"/>
          </p:cNvSpPr>
          <p:nvPr>
            <p:ph type="dt" sz="half" idx="10"/>
          </p:nvPr>
        </p:nvSpPr>
        <p:spPr/>
        <p:txBody>
          <a:bodyPr/>
          <a:lstStyle/>
          <a:p>
            <a:fld id="{64523AA6-09B0-4A5D-A16C-AF0100FF4C7F}" type="datetimeFigureOut">
              <a:rPr lang="en-GB" smtClean="0"/>
              <a:t>28/04/2023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882C4A2-B466-4DF5-8A90-31240299EC49}" type="slidenum">
              <a:rPr lang="en-GB" smtClean="0"/>
              <a:t>‹#›</a:t>
            </a:fld>
            <a:endParaRPr lang="en-GB"/>
          </a:p>
        </p:txBody>
      </p:sp>
    </p:spTree>
    <p:extLst>
      <p:ext uri="{BB962C8B-B14F-4D97-AF65-F5344CB8AC3E}">
        <p14:creationId xmlns:p14="http://schemas.microsoft.com/office/powerpoint/2010/main" val="4051823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5131" y="394793"/>
            <a:ext cx="9097089" cy="14332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25131" y="1973957"/>
            <a:ext cx="9097089" cy="47048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130" y="6872806"/>
            <a:ext cx="2373154" cy="394791"/>
          </a:xfrm>
          <a:prstGeom prst="rect">
            <a:avLst/>
          </a:prstGeom>
        </p:spPr>
        <p:txBody>
          <a:bodyPr vert="horz" lIns="91440" tIns="45720" rIns="91440" bIns="45720" rtlCol="0" anchor="ctr"/>
          <a:lstStyle>
            <a:lvl1pPr algn="l">
              <a:defRPr sz="1298">
                <a:solidFill>
                  <a:schemeClr val="tx1">
                    <a:tint val="75000"/>
                  </a:schemeClr>
                </a:solidFill>
              </a:defRPr>
            </a:lvl1pPr>
          </a:lstStyle>
          <a:p>
            <a:fld id="{64523AA6-09B0-4A5D-A16C-AF0100FF4C7F}" type="datetimeFigureOut">
              <a:rPr lang="en-GB" smtClean="0"/>
              <a:t>28/04/2023</a:t>
            </a:fld>
            <a:endParaRPr lang="en-GB"/>
          </a:p>
        </p:txBody>
      </p:sp>
      <p:sp>
        <p:nvSpPr>
          <p:cNvPr id="5" name="Footer Placeholder 4"/>
          <p:cNvSpPr>
            <a:spLocks noGrp="1"/>
          </p:cNvSpPr>
          <p:nvPr>
            <p:ph type="ftr" sz="quarter" idx="3"/>
          </p:nvPr>
        </p:nvSpPr>
        <p:spPr>
          <a:xfrm>
            <a:off x="3493810" y="6872806"/>
            <a:ext cx="3559731" cy="394791"/>
          </a:xfrm>
          <a:prstGeom prst="rect">
            <a:avLst/>
          </a:prstGeom>
        </p:spPr>
        <p:txBody>
          <a:bodyPr vert="horz" lIns="91440" tIns="45720" rIns="91440" bIns="45720" rtlCol="0" anchor="ctr"/>
          <a:lstStyle>
            <a:lvl1pPr algn="ctr">
              <a:defRPr sz="1298">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7449066" y="6872806"/>
            <a:ext cx="2373154" cy="394791"/>
          </a:xfrm>
          <a:prstGeom prst="rect">
            <a:avLst/>
          </a:prstGeom>
        </p:spPr>
        <p:txBody>
          <a:bodyPr vert="horz" lIns="91440" tIns="45720" rIns="91440" bIns="45720" rtlCol="0" anchor="ctr"/>
          <a:lstStyle>
            <a:lvl1pPr algn="r">
              <a:defRPr sz="1298">
                <a:solidFill>
                  <a:schemeClr val="tx1">
                    <a:tint val="75000"/>
                  </a:schemeClr>
                </a:solidFill>
              </a:defRPr>
            </a:lvl1pPr>
          </a:lstStyle>
          <a:p>
            <a:fld id="{B882C4A2-B466-4DF5-8A90-31240299EC49}" type="slidenum">
              <a:rPr lang="en-GB" smtClean="0"/>
              <a:t>‹#›</a:t>
            </a:fld>
            <a:endParaRPr lang="en-GB"/>
          </a:p>
        </p:txBody>
      </p:sp>
    </p:spTree>
    <p:extLst>
      <p:ext uri="{BB962C8B-B14F-4D97-AF65-F5344CB8AC3E}">
        <p14:creationId xmlns:p14="http://schemas.microsoft.com/office/powerpoint/2010/main" val="748016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88741" rtl="0" eaLnBrk="1" latinLnBrk="0" hangingPunct="1">
        <a:lnSpc>
          <a:spcPct val="90000"/>
        </a:lnSpc>
        <a:spcBef>
          <a:spcPct val="0"/>
        </a:spcBef>
        <a:buNone/>
        <a:defRPr sz="4758" kern="1200">
          <a:solidFill>
            <a:schemeClr val="tx1"/>
          </a:solidFill>
          <a:latin typeface="+mj-lt"/>
          <a:ea typeface="+mj-ea"/>
          <a:cs typeface="+mj-cs"/>
        </a:defRPr>
      </a:lvl1pPr>
    </p:titleStyle>
    <p:bodyStyle>
      <a:lvl1pPr marL="247185" indent="-247185" algn="l" defTabSz="988741" rtl="0" eaLnBrk="1" latinLnBrk="0" hangingPunct="1">
        <a:lnSpc>
          <a:spcPct val="90000"/>
        </a:lnSpc>
        <a:spcBef>
          <a:spcPts val="1081"/>
        </a:spcBef>
        <a:buFont typeface="Arial" panose="020B0604020202020204" pitchFamily="34" charset="0"/>
        <a:buChar char="•"/>
        <a:defRPr sz="3028" kern="1200">
          <a:solidFill>
            <a:schemeClr val="tx1"/>
          </a:solidFill>
          <a:latin typeface="+mn-lt"/>
          <a:ea typeface="+mn-ea"/>
          <a:cs typeface="+mn-cs"/>
        </a:defRPr>
      </a:lvl1pPr>
      <a:lvl2pPr marL="741556" indent="-247185" algn="l" defTabSz="988741" rtl="0" eaLnBrk="1" latinLnBrk="0" hangingPunct="1">
        <a:lnSpc>
          <a:spcPct val="90000"/>
        </a:lnSpc>
        <a:spcBef>
          <a:spcPts val="541"/>
        </a:spcBef>
        <a:buFont typeface="Arial" panose="020B0604020202020204" pitchFamily="34" charset="0"/>
        <a:buChar char="•"/>
        <a:defRPr sz="2595" kern="1200">
          <a:solidFill>
            <a:schemeClr val="tx1"/>
          </a:solidFill>
          <a:latin typeface="+mn-lt"/>
          <a:ea typeface="+mn-ea"/>
          <a:cs typeface="+mn-cs"/>
        </a:defRPr>
      </a:lvl2pPr>
      <a:lvl3pPr marL="1235926" indent="-247185" algn="l" defTabSz="988741" rtl="0" eaLnBrk="1" latinLnBrk="0" hangingPunct="1">
        <a:lnSpc>
          <a:spcPct val="90000"/>
        </a:lnSpc>
        <a:spcBef>
          <a:spcPts val="541"/>
        </a:spcBef>
        <a:buFont typeface="Arial" panose="020B0604020202020204" pitchFamily="34" charset="0"/>
        <a:buChar char="•"/>
        <a:defRPr sz="2163" kern="1200">
          <a:solidFill>
            <a:schemeClr val="tx1"/>
          </a:solidFill>
          <a:latin typeface="+mn-lt"/>
          <a:ea typeface="+mn-ea"/>
          <a:cs typeface="+mn-cs"/>
        </a:defRPr>
      </a:lvl3pPr>
      <a:lvl4pPr marL="1730296" indent="-247185" algn="l" defTabSz="988741" rtl="0" eaLnBrk="1" latinLnBrk="0" hangingPunct="1">
        <a:lnSpc>
          <a:spcPct val="90000"/>
        </a:lnSpc>
        <a:spcBef>
          <a:spcPts val="541"/>
        </a:spcBef>
        <a:buFont typeface="Arial" panose="020B0604020202020204" pitchFamily="34" charset="0"/>
        <a:buChar char="•"/>
        <a:defRPr sz="1946" kern="1200">
          <a:solidFill>
            <a:schemeClr val="tx1"/>
          </a:solidFill>
          <a:latin typeface="+mn-lt"/>
          <a:ea typeface="+mn-ea"/>
          <a:cs typeface="+mn-cs"/>
        </a:defRPr>
      </a:lvl4pPr>
      <a:lvl5pPr marL="2224667" indent="-247185" algn="l" defTabSz="988741" rtl="0" eaLnBrk="1" latinLnBrk="0" hangingPunct="1">
        <a:lnSpc>
          <a:spcPct val="90000"/>
        </a:lnSpc>
        <a:spcBef>
          <a:spcPts val="541"/>
        </a:spcBef>
        <a:buFont typeface="Arial" panose="020B0604020202020204" pitchFamily="34" charset="0"/>
        <a:buChar char="•"/>
        <a:defRPr sz="1946" kern="1200">
          <a:solidFill>
            <a:schemeClr val="tx1"/>
          </a:solidFill>
          <a:latin typeface="+mn-lt"/>
          <a:ea typeface="+mn-ea"/>
          <a:cs typeface="+mn-cs"/>
        </a:defRPr>
      </a:lvl5pPr>
      <a:lvl6pPr marL="2719037" indent="-247185" algn="l" defTabSz="988741" rtl="0" eaLnBrk="1" latinLnBrk="0" hangingPunct="1">
        <a:lnSpc>
          <a:spcPct val="90000"/>
        </a:lnSpc>
        <a:spcBef>
          <a:spcPts val="541"/>
        </a:spcBef>
        <a:buFont typeface="Arial" panose="020B0604020202020204" pitchFamily="34" charset="0"/>
        <a:buChar char="•"/>
        <a:defRPr sz="1946" kern="1200">
          <a:solidFill>
            <a:schemeClr val="tx1"/>
          </a:solidFill>
          <a:latin typeface="+mn-lt"/>
          <a:ea typeface="+mn-ea"/>
          <a:cs typeface="+mn-cs"/>
        </a:defRPr>
      </a:lvl6pPr>
      <a:lvl7pPr marL="3213407" indent="-247185" algn="l" defTabSz="988741" rtl="0" eaLnBrk="1" latinLnBrk="0" hangingPunct="1">
        <a:lnSpc>
          <a:spcPct val="90000"/>
        </a:lnSpc>
        <a:spcBef>
          <a:spcPts val="541"/>
        </a:spcBef>
        <a:buFont typeface="Arial" panose="020B0604020202020204" pitchFamily="34" charset="0"/>
        <a:buChar char="•"/>
        <a:defRPr sz="1946" kern="1200">
          <a:solidFill>
            <a:schemeClr val="tx1"/>
          </a:solidFill>
          <a:latin typeface="+mn-lt"/>
          <a:ea typeface="+mn-ea"/>
          <a:cs typeface="+mn-cs"/>
        </a:defRPr>
      </a:lvl7pPr>
      <a:lvl8pPr marL="3707778" indent="-247185" algn="l" defTabSz="988741" rtl="0" eaLnBrk="1" latinLnBrk="0" hangingPunct="1">
        <a:lnSpc>
          <a:spcPct val="90000"/>
        </a:lnSpc>
        <a:spcBef>
          <a:spcPts val="541"/>
        </a:spcBef>
        <a:buFont typeface="Arial" panose="020B0604020202020204" pitchFamily="34" charset="0"/>
        <a:buChar char="•"/>
        <a:defRPr sz="1946" kern="1200">
          <a:solidFill>
            <a:schemeClr val="tx1"/>
          </a:solidFill>
          <a:latin typeface="+mn-lt"/>
          <a:ea typeface="+mn-ea"/>
          <a:cs typeface="+mn-cs"/>
        </a:defRPr>
      </a:lvl8pPr>
      <a:lvl9pPr marL="4202148" indent="-247185" algn="l" defTabSz="988741" rtl="0" eaLnBrk="1" latinLnBrk="0" hangingPunct="1">
        <a:lnSpc>
          <a:spcPct val="90000"/>
        </a:lnSpc>
        <a:spcBef>
          <a:spcPts val="541"/>
        </a:spcBef>
        <a:buFont typeface="Arial" panose="020B0604020202020204" pitchFamily="34" charset="0"/>
        <a:buChar char="•"/>
        <a:defRPr sz="1946" kern="1200">
          <a:solidFill>
            <a:schemeClr val="tx1"/>
          </a:solidFill>
          <a:latin typeface="+mn-lt"/>
          <a:ea typeface="+mn-ea"/>
          <a:cs typeface="+mn-cs"/>
        </a:defRPr>
      </a:lvl9pPr>
    </p:bodyStyle>
    <p:otherStyle>
      <a:defPPr>
        <a:defRPr lang="en-US"/>
      </a:defPPr>
      <a:lvl1pPr marL="0" algn="l" defTabSz="988741" rtl="0" eaLnBrk="1" latinLnBrk="0" hangingPunct="1">
        <a:defRPr sz="1946" kern="1200">
          <a:solidFill>
            <a:schemeClr val="tx1"/>
          </a:solidFill>
          <a:latin typeface="+mn-lt"/>
          <a:ea typeface="+mn-ea"/>
          <a:cs typeface="+mn-cs"/>
        </a:defRPr>
      </a:lvl1pPr>
      <a:lvl2pPr marL="494370" algn="l" defTabSz="988741" rtl="0" eaLnBrk="1" latinLnBrk="0" hangingPunct="1">
        <a:defRPr sz="1946" kern="1200">
          <a:solidFill>
            <a:schemeClr val="tx1"/>
          </a:solidFill>
          <a:latin typeface="+mn-lt"/>
          <a:ea typeface="+mn-ea"/>
          <a:cs typeface="+mn-cs"/>
        </a:defRPr>
      </a:lvl2pPr>
      <a:lvl3pPr marL="988741" algn="l" defTabSz="988741" rtl="0" eaLnBrk="1" latinLnBrk="0" hangingPunct="1">
        <a:defRPr sz="1946" kern="1200">
          <a:solidFill>
            <a:schemeClr val="tx1"/>
          </a:solidFill>
          <a:latin typeface="+mn-lt"/>
          <a:ea typeface="+mn-ea"/>
          <a:cs typeface="+mn-cs"/>
        </a:defRPr>
      </a:lvl3pPr>
      <a:lvl4pPr marL="1483111" algn="l" defTabSz="988741" rtl="0" eaLnBrk="1" latinLnBrk="0" hangingPunct="1">
        <a:defRPr sz="1946" kern="1200">
          <a:solidFill>
            <a:schemeClr val="tx1"/>
          </a:solidFill>
          <a:latin typeface="+mn-lt"/>
          <a:ea typeface="+mn-ea"/>
          <a:cs typeface="+mn-cs"/>
        </a:defRPr>
      </a:lvl4pPr>
      <a:lvl5pPr marL="1977481" algn="l" defTabSz="988741" rtl="0" eaLnBrk="1" latinLnBrk="0" hangingPunct="1">
        <a:defRPr sz="1946" kern="1200">
          <a:solidFill>
            <a:schemeClr val="tx1"/>
          </a:solidFill>
          <a:latin typeface="+mn-lt"/>
          <a:ea typeface="+mn-ea"/>
          <a:cs typeface="+mn-cs"/>
        </a:defRPr>
      </a:lvl5pPr>
      <a:lvl6pPr marL="2471852" algn="l" defTabSz="988741" rtl="0" eaLnBrk="1" latinLnBrk="0" hangingPunct="1">
        <a:defRPr sz="1946" kern="1200">
          <a:solidFill>
            <a:schemeClr val="tx1"/>
          </a:solidFill>
          <a:latin typeface="+mn-lt"/>
          <a:ea typeface="+mn-ea"/>
          <a:cs typeface="+mn-cs"/>
        </a:defRPr>
      </a:lvl6pPr>
      <a:lvl7pPr marL="2966222" algn="l" defTabSz="988741" rtl="0" eaLnBrk="1" latinLnBrk="0" hangingPunct="1">
        <a:defRPr sz="1946" kern="1200">
          <a:solidFill>
            <a:schemeClr val="tx1"/>
          </a:solidFill>
          <a:latin typeface="+mn-lt"/>
          <a:ea typeface="+mn-ea"/>
          <a:cs typeface="+mn-cs"/>
        </a:defRPr>
      </a:lvl7pPr>
      <a:lvl8pPr marL="3460593" algn="l" defTabSz="988741" rtl="0" eaLnBrk="1" latinLnBrk="0" hangingPunct="1">
        <a:defRPr sz="1946" kern="1200">
          <a:solidFill>
            <a:schemeClr val="tx1"/>
          </a:solidFill>
          <a:latin typeface="+mn-lt"/>
          <a:ea typeface="+mn-ea"/>
          <a:cs typeface="+mn-cs"/>
        </a:defRPr>
      </a:lvl8pPr>
      <a:lvl9pPr marL="3954963" algn="l" defTabSz="988741" rtl="0" eaLnBrk="1" latinLnBrk="0" hangingPunct="1">
        <a:defRPr sz="19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2.xml.rels><?xml version="1.0" encoding="UTF-8" standalone="yes"?>
<Relationships xmlns="http://schemas.openxmlformats.org/package/2006/relationships"><Relationship Id="rId13" Type="http://schemas.openxmlformats.org/officeDocument/2006/relationships/image" Target="../media/image32.png"/><Relationship Id="rId18" Type="http://schemas.openxmlformats.org/officeDocument/2006/relationships/image" Target="../media/image37.png"/><Relationship Id="rId26" Type="http://schemas.openxmlformats.org/officeDocument/2006/relationships/image" Target="../media/image45.png"/><Relationship Id="rId39" Type="http://schemas.openxmlformats.org/officeDocument/2006/relationships/image" Target="../media/image58.png"/><Relationship Id="rId21" Type="http://schemas.openxmlformats.org/officeDocument/2006/relationships/image" Target="../media/image40.png"/><Relationship Id="rId34" Type="http://schemas.openxmlformats.org/officeDocument/2006/relationships/image" Target="../media/image53.png"/><Relationship Id="rId7" Type="http://schemas.openxmlformats.org/officeDocument/2006/relationships/image" Target="../media/image26.pn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9.png"/><Relationship Id="rId29" Type="http://schemas.openxmlformats.org/officeDocument/2006/relationships/image" Target="../media/image48.png"/><Relationship Id="rId41"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png"/><Relationship Id="rId40" Type="http://schemas.openxmlformats.org/officeDocument/2006/relationships/image" Target="../media/image59.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image" Target="../media/image29.png"/><Relationship Id="rId19" Type="http://schemas.openxmlformats.org/officeDocument/2006/relationships/image" Target="../media/image38.png"/><Relationship Id="rId31" Type="http://schemas.openxmlformats.org/officeDocument/2006/relationships/image" Target="../media/image50.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8" Type="http://schemas.openxmlformats.org/officeDocument/2006/relationships/image" Target="../media/image27.png"/><Relationship Id="rId3" Type="http://schemas.openxmlformats.org/officeDocument/2006/relationships/image" Target="../media/image22.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EC1610-C833-7BFA-8B46-6E5C98562709}"/>
              </a:ext>
            </a:extLst>
          </p:cNvPr>
          <p:cNvSpPr txBox="1"/>
          <p:nvPr/>
        </p:nvSpPr>
        <p:spPr>
          <a:xfrm>
            <a:off x="-85724" y="-49212"/>
            <a:ext cx="1575857" cy="7571303"/>
          </a:xfrm>
          <a:prstGeom prst="rect">
            <a:avLst/>
          </a:prstGeom>
          <a:noFill/>
        </p:spPr>
        <p:txBody>
          <a:bodyPr wrap="square" rtlCol="0">
            <a:spAutoFit/>
          </a:bodyPr>
          <a:lstStyle/>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Models of Computation</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WHILE Language.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x∈Var</a:t>
            </a:r>
            <a:r>
              <a:rPr lang="en-GB" sz="600" kern="100" spc="-46" dirty="0">
                <a:latin typeface="Verdana" panose="020B0604030504040204" pitchFamily="34" charset="0"/>
                <a:ea typeface="Verdana" panose="020B0604030504040204" pitchFamily="34" charset="0"/>
                <a:cs typeface="Courier New" panose="02070309020205020404" pitchFamily="49" charset="0"/>
              </a:rPr>
              <a:t> ranges over variable identifiers,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n∈N</a:t>
            </a:r>
            <a:r>
              <a:rPr lang="en-GB" sz="600" kern="100" spc="-46" dirty="0">
                <a:latin typeface="Verdana" panose="020B0604030504040204" pitchFamily="34" charset="0"/>
                <a:ea typeface="Verdana" panose="020B0604030504040204" pitchFamily="34" charset="0"/>
                <a:cs typeface="Courier New" panose="02070309020205020404" pitchFamily="49" charset="0"/>
              </a:rPr>
              <a:t> ranges over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nat</a:t>
            </a:r>
            <a:r>
              <a:rPr lang="en-GB" sz="600" kern="100" spc="-46" dirty="0">
                <a:latin typeface="Verdana" panose="020B0604030504040204" pitchFamily="34" charset="0"/>
                <a:ea typeface="Verdana" panose="020B0604030504040204" pitchFamily="34" charset="0"/>
                <a:cs typeface="Courier New" panose="02070309020205020404" pitchFamily="49" charset="0"/>
              </a:rPr>
              <a:t>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nums</a:t>
            </a:r>
            <a:r>
              <a:rPr lang="en-GB" sz="600" kern="100" spc="-46" dirty="0">
                <a:latin typeface="Verdana" panose="020B0604030504040204" pitchFamily="34" charset="0"/>
                <a:ea typeface="Verdana" panose="020B0604030504040204" pitchFamily="34" charset="0"/>
                <a:cs typeface="Courier New" panose="02070309020205020404" pitchFamily="49" charset="0"/>
              </a:rPr>
              <a:t>.</a:t>
            </a: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1.1) Evaluation Properties</a:t>
            </a:r>
          </a:p>
          <a:p>
            <a:r>
              <a:rPr lang="en-GB" sz="600" b="1" kern="100" spc="-46" dirty="0">
                <a:latin typeface="Verdana" panose="020B0604030504040204" pitchFamily="34" charset="0"/>
                <a:ea typeface="Verdana" panose="020B0604030504040204" pitchFamily="34" charset="0"/>
                <a:cs typeface="Courier New" panose="02070309020205020404" pitchFamily="49" charset="0"/>
              </a:rPr>
              <a:t>1) Determinacy</a:t>
            </a:r>
            <a:r>
              <a:rPr lang="en-GB" sz="600" kern="100" spc="-46" dirty="0">
                <a:latin typeface="Verdana" panose="020B0604030504040204" pitchFamily="34" charset="0"/>
                <a:ea typeface="Verdana" panose="020B0604030504040204" pitchFamily="34" charset="0"/>
                <a:cs typeface="Courier New" panose="02070309020205020404" pitchFamily="49" charset="0"/>
              </a:rPr>
              <a:t>: We always evaluate to the same result –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e.g</a:t>
            </a:r>
            <a:r>
              <a:rPr lang="en-GB" sz="600" kern="100" spc="-46" dirty="0">
                <a:latin typeface="Verdana" panose="020B0604030504040204" pitchFamily="34" charset="0"/>
                <a:ea typeface="Verdana" panose="020B0604030504040204" pitchFamily="34" charset="0"/>
                <a:cs typeface="Courier New" panose="02070309020205020404" pitchFamily="49" charset="0"/>
              </a:rPr>
              <a:t>: if E⇓n</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rPr>
              <a:t>1</a:t>
            </a:r>
            <a:r>
              <a:rPr lang="en-GB" sz="600" kern="100" spc="-46" dirty="0">
                <a:latin typeface="Verdana" panose="020B0604030504040204" pitchFamily="34" charset="0"/>
                <a:ea typeface="Verdana" panose="020B0604030504040204" pitchFamily="34" charset="0"/>
                <a:cs typeface="Courier New" panose="02070309020205020404" pitchFamily="49" charset="0"/>
              </a:rPr>
              <a:t> and E⇓n</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rPr>
              <a:t>2</a:t>
            </a:r>
            <a:r>
              <a:rPr lang="en-GB" sz="600" kern="100" spc="-46" dirty="0">
                <a:latin typeface="Verdana" panose="020B0604030504040204" pitchFamily="34" charset="0"/>
                <a:ea typeface="Verdana" panose="020B0604030504040204" pitchFamily="34" charset="0"/>
                <a:cs typeface="Courier New" panose="02070309020205020404" pitchFamily="49" charset="0"/>
              </a:rPr>
              <a:t>, n</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rPr>
              <a:t>1</a:t>
            </a:r>
            <a:r>
              <a:rPr lang="en-GB" sz="600" kern="100" spc="-46" dirty="0">
                <a:latin typeface="Verdana" panose="020B0604030504040204" pitchFamily="34" charset="0"/>
                <a:ea typeface="Verdana" panose="020B0604030504040204" pitchFamily="34" charset="0"/>
                <a:cs typeface="Courier New" panose="02070309020205020404" pitchFamily="49" charset="0"/>
              </a:rPr>
              <a:t>=n</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rPr>
              <a:t>2</a:t>
            </a:r>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b="1" kern="100" spc="-46" dirty="0">
                <a:latin typeface="Verdana" panose="020B0604030504040204" pitchFamily="34" charset="0"/>
                <a:ea typeface="Verdana" panose="020B0604030504040204" pitchFamily="34" charset="0"/>
                <a:cs typeface="Courier New" panose="02070309020205020404" pitchFamily="49" charset="0"/>
              </a:rPr>
              <a:t>2) Totality</a:t>
            </a:r>
            <a:r>
              <a:rPr lang="en-GB" sz="600" kern="100" spc="-46" dirty="0">
                <a:latin typeface="Verdana" panose="020B0604030504040204" pitchFamily="34" charset="0"/>
                <a:ea typeface="Verdana" panose="020B0604030504040204" pitchFamily="34" charset="0"/>
                <a:cs typeface="Courier New" panose="02070309020205020404" pitchFamily="49" charset="0"/>
              </a:rPr>
              <a:t>: We always get a result in </a:t>
            </a:r>
            <a:r>
              <a:rPr lang="en-GB" sz="600" b="1" kern="100" spc="-46" dirty="0">
                <a:latin typeface="Verdana" panose="020B0604030504040204" pitchFamily="34" charset="0"/>
                <a:ea typeface="Verdana" panose="020B0604030504040204" pitchFamily="34" charset="0"/>
                <a:cs typeface="Courier New" panose="02070309020205020404" pitchFamily="49" charset="0"/>
              </a:rPr>
              <a:t>normal form</a:t>
            </a:r>
            <a:r>
              <a:rPr lang="en-GB" sz="600" kern="100" spc="-46" dirty="0">
                <a:latin typeface="Verdana" panose="020B0604030504040204" pitchFamily="34" charset="0"/>
                <a:ea typeface="Verdana" panose="020B0604030504040204" pitchFamily="34" charset="0"/>
                <a:cs typeface="Courier New" panose="02070309020205020404" pitchFamily="49" charset="0"/>
              </a:rPr>
              <a:t>: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e.g</a:t>
            </a:r>
            <a:r>
              <a:rPr lang="en-GB" sz="600" kern="100" spc="-46" dirty="0">
                <a:latin typeface="Verdana" panose="020B0604030504040204" pitchFamily="34" charset="0"/>
                <a:ea typeface="Verdana" panose="020B0604030504040204" pitchFamily="34" charset="0"/>
                <a:cs typeface="Courier New" panose="02070309020205020404" pitchFamily="49" charset="0"/>
              </a:rPr>
              <a:t>: for all E, there is n such that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E⇓n</a:t>
            </a:r>
            <a:r>
              <a:rPr lang="en-GB" sz="600" kern="100" spc="-46" dirty="0">
                <a:latin typeface="Verdana" panose="020B0604030504040204" pitchFamily="34" charset="0"/>
                <a:ea typeface="Verdana" panose="020B0604030504040204" pitchFamily="34" charset="0"/>
                <a:cs typeface="Courier New" panose="02070309020205020404" pitchFamily="49" charset="0"/>
              </a:rPr>
              <a:t> </a:t>
            </a:r>
          </a:p>
          <a:p>
            <a:r>
              <a:rPr lang="en-GB" sz="600" b="1" kern="100" spc="-46" dirty="0">
                <a:latin typeface="Verdana" panose="020B0604030504040204" pitchFamily="34" charset="0"/>
                <a:ea typeface="Verdana" panose="020B0604030504040204" pitchFamily="34" charset="0"/>
                <a:cs typeface="Courier New" panose="02070309020205020404" pitchFamily="49" charset="0"/>
              </a:rPr>
              <a:t>3)</a:t>
            </a:r>
            <a:r>
              <a:rPr lang="en-GB" sz="600" kern="100" spc="-46" dirty="0">
                <a:latin typeface="Verdana" panose="020B0604030504040204" pitchFamily="34" charset="0"/>
                <a:ea typeface="Verdana" panose="020B0604030504040204" pitchFamily="34" charset="0"/>
                <a:cs typeface="Courier New" panose="02070309020205020404" pitchFamily="49" charset="0"/>
              </a:rPr>
              <a:t> </a:t>
            </a:r>
            <a:r>
              <a:rPr lang="en-GB" sz="600" b="1" kern="100" spc="-46" dirty="0">
                <a:solidFill>
                  <a:srgbClr val="FF0000"/>
                </a:solidFill>
                <a:latin typeface="Verdana" panose="020B0604030504040204" pitchFamily="34" charset="0"/>
                <a:ea typeface="Verdana" panose="020B0604030504040204" pitchFamily="34" charset="0"/>
                <a:cs typeface="Courier New" panose="02070309020205020404" pitchFamily="49" charset="0"/>
              </a:rPr>
              <a:t>Reflexive Transitive Closure:  </a:t>
            </a:r>
            <a:r>
              <a:rPr lang="en-GB" sz="600" kern="100" spc="-46" dirty="0">
                <a:solidFill>
                  <a:srgbClr val="FF0000"/>
                </a:solidFill>
                <a:latin typeface="Verdana" panose="020B0604030504040204" pitchFamily="34" charset="0"/>
                <a:ea typeface="Verdana" panose="020B0604030504040204" pitchFamily="34" charset="0"/>
                <a:cs typeface="Courier New" panose="02070309020205020404" pitchFamily="49" charset="0"/>
              </a:rPr>
              <a:t>→* </a:t>
            </a:r>
            <a:r>
              <a:rPr lang="en-GB" sz="600" kern="100" spc="-46" dirty="0">
                <a:latin typeface="Verdana" panose="020B0604030504040204" pitchFamily="34" charset="0"/>
                <a:ea typeface="Verdana" panose="020B0604030504040204" pitchFamily="34" charset="0"/>
                <a:cs typeface="Courier New" panose="02070309020205020404" pitchFamily="49" charset="0"/>
              </a:rPr>
              <a:t>means 0 or more iterations of →, and n is the final result we get to if E →* n</a:t>
            </a:r>
          </a:p>
          <a:p>
            <a:r>
              <a:rPr lang="en-GB" sz="600" b="1" kern="100" spc="-46" dirty="0">
                <a:latin typeface="Verdana" panose="020B0604030504040204" pitchFamily="34" charset="0"/>
                <a:ea typeface="Verdana" panose="020B0604030504040204" pitchFamily="34" charset="0"/>
                <a:cs typeface="Courier New" panose="02070309020205020404" pitchFamily="49" charset="0"/>
              </a:rPr>
              <a:t>4) Normal Form: </a:t>
            </a:r>
            <a:r>
              <a:rPr lang="en-GB" sz="600" kern="100" spc="-46" dirty="0">
                <a:latin typeface="Verdana" panose="020B0604030504040204" pitchFamily="34" charset="0"/>
                <a:ea typeface="Verdana" panose="020B0604030504040204" pitchFamily="34" charset="0"/>
                <a:cs typeface="Courier New" panose="02070309020205020404" pitchFamily="49" charset="0"/>
              </a:rPr>
              <a:t>An Expression E is in normal form (and said to be irreducible), if there is no E’ such that E -&gt; E’.</a:t>
            </a:r>
          </a:p>
          <a:p>
            <a:r>
              <a:rPr lang="en-GB" sz="600" b="1" kern="100" spc="-46" dirty="0">
                <a:latin typeface="Verdana" panose="020B0604030504040204" pitchFamily="34" charset="0"/>
                <a:ea typeface="Verdana" panose="020B0604030504040204" pitchFamily="34" charset="0"/>
                <a:cs typeface="Courier New" panose="02070309020205020404" pitchFamily="49" charset="0"/>
              </a:rPr>
              <a:t>5) Confluence: </a:t>
            </a:r>
            <a:r>
              <a:rPr lang="en-GB" sz="600" kern="100" spc="-46" dirty="0">
                <a:latin typeface="Verdana" panose="020B0604030504040204" pitchFamily="34" charset="0"/>
                <a:ea typeface="Verdana" panose="020B0604030504040204" pitchFamily="34" charset="0"/>
                <a:cs typeface="Courier New" panose="02070309020205020404" pitchFamily="49" charset="0"/>
              </a:rPr>
              <a:t>For all E, E</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rPr>
              <a:t>1</a:t>
            </a:r>
            <a:r>
              <a:rPr lang="en-GB" sz="600" kern="100" spc="-46" dirty="0">
                <a:latin typeface="Verdana" panose="020B0604030504040204" pitchFamily="34" charset="0"/>
                <a:ea typeface="Verdana" panose="020B0604030504040204" pitchFamily="34" charset="0"/>
                <a:cs typeface="Courier New" panose="02070309020205020404" pitchFamily="49" charset="0"/>
              </a:rPr>
              <a:t>,E</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rPr>
              <a:t>2</a:t>
            </a:r>
            <a:r>
              <a:rPr lang="en-GB" sz="600" kern="100" spc="-46" dirty="0">
                <a:latin typeface="Verdana" panose="020B0604030504040204" pitchFamily="34" charset="0"/>
                <a:ea typeface="Verdana" panose="020B0604030504040204" pitchFamily="34" charset="0"/>
                <a:cs typeface="Courier New" panose="02070309020205020404" pitchFamily="49" charset="0"/>
              </a:rPr>
              <a:t>, if E</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*E</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1</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and E*E</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2</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then there exists E’ such that E</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1</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*E’ and E</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2</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 *E</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1</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(AKA there might be several evaluation paths but they all get to the same result). </a:t>
            </a:r>
          </a:p>
          <a:p>
            <a:r>
              <a:rPr lang="en-GB" sz="600" b="1" kern="100" spc="-46" dirty="0" err="1">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Determinance</a:t>
            </a:r>
            <a:r>
              <a:rPr lang="en-GB" sz="600" b="1"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 Confluence</a:t>
            </a:r>
          </a:p>
          <a:p>
            <a:r>
              <a:rPr lang="en-GB" sz="600" b="1"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6) Strong Normalisation: </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There are no infinite sequences of expressions E</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1</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 E</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2</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 E</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3</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such that for all </a:t>
            </a:r>
            <a:r>
              <a:rPr lang="en-GB" sz="600" kern="100" spc="-46" dirty="0" err="1">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i</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a:t>
            </a:r>
            <a:r>
              <a:rPr lang="en-GB" sz="600" kern="100" spc="-46" dirty="0" err="1">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E</a:t>
            </a:r>
            <a:r>
              <a:rPr lang="en-GB" sz="600" kern="100" spc="-46" baseline="-25000" dirty="0" err="1">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i</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 E</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i+1</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That is, we always reach a normal form.</a:t>
            </a:r>
            <a:endParaRPr lang="en-GB" sz="600" b="1"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1.2) Simple Expressions</a:t>
            </a:r>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kern="100" spc="-46" dirty="0">
                <a:latin typeface="Verdana" panose="020B0604030504040204" pitchFamily="34" charset="0"/>
                <a:ea typeface="Verdana" panose="020B0604030504040204" pitchFamily="34" charset="0"/>
                <a:cs typeface="Courier New" panose="02070309020205020404" pitchFamily="49" charset="0"/>
              </a:rPr>
              <a:t>E ∈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SimpleExp</a:t>
            </a:r>
            <a:r>
              <a:rPr lang="en-GB" sz="600" kern="100" spc="-46" dirty="0">
                <a:latin typeface="Verdana" panose="020B0604030504040204" pitchFamily="34" charset="0"/>
                <a:ea typeface="Verdana" panose="020B0604030504040204" pitchFamily="34" charset="0"/>
                <a:cs typeface="Courier New" panose="02070309020205020404" pitchFamily="49" charset="0"/>
              </a:rPr>
              <a:t> ::= n | E + E | E x E …</a:t>
            </a:r>
          </a:p>
          <a:p>
            <a:r>
              <a:rPr lang="en-GB" sz="600" b="1" kern="100" spc="-46" dirty="0">
                <a:latin typeface="Verdana" panose="020B0604030504040204" pitchFamily="34" charset="0"/>
                <a:ea typeface="Verdana" panose="020B0604030504040204" pitchFamily="34" charset="0"/>
                <a:cs typeface="Courier New" panose="02070309020205020404" pitchFamily="49" charset="0"/>
              </a:rPr>
              <a:t>Normal Form of Expressions: </a:t>
            </a:r>
            <a:r>
              <a:rPr lang="en-GB" sz="600" kern="100" spc="-46" dirty="0">
                <a:latin typeface="Verdana" panose="020B0604030504040204" pitchFamily="34" charset="0"/>
                <a:ea typeface="Verdana" panose="020B0604030504040204" pitchFamily="34" charset="0"/>
                <a:cs typeface="Courier New" panose="02070309020205020404" pitchFamily="49" charset="0"/>
              </a:rPr>
              <a:t>All expressions have a normal form, which are the Natural numbers.</a:t>
            </a:r>
            <a:endParaRPr lang="en-GB" sz="600" b="1"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b="1" kern="100" spc="-46" dirty="0">
                <a:latin typeface="Verdana" panose="020B0604030504040204" pitchFamily="34" charset="0"/>
                <a:ea typeface="Verdana" panose="020B0604030504040204" pitchFamily="34" charset="0"/>
                <a:cs typeface="Courier New" panose="02070309020205020404" pitchFamily="49" charset="0"/>
              </a:rPr>
              <a:t>Big Step Semantics: </a:t>
            </a:r>
            <a:r>
              <a:rPr lang="en-GB" sz="600" kern="100" spc="-46" dirty="0">
                <a:latin typeface="Verdana" panose="020B0604030504040204" pitchFamily="34" charset="0"/>
                <a:ea typeface="Verdana" panose="020B0604030504040204" pitchFamily="34" charset="0"/>
                <a:cs typeface="Courier New" panose="02070309020205020404" pitchFamily="49" charset="0"/>
              </a:rPr>
              <a:t>Our rules make us “Leap to the final result”. Properties: </a:t>
            </a:r>
            <a:r>
              <a:rPr lang="en-GB" sz="600" b="1" kern="100" spc="-46" dirty="0">
                <a:latin typeface="Verdana" panose="020B0604030504040204" pitchFamily="34" charset="0"/>
                <a:ea typeface="Verdana" panose="020B0604030504040204" pitchFamily="34" charset="0"/>
                <a:cs typeface="Courier New" panose="02070309020205020404" pitchFamily="49" charset="0"/>
              </a:rPr>
              <a:t>Determinacy, Totality.</a:t>
            </a:r>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b="1" kern="100" spc="-46" dirty="0">
                <a:latin typeface="Verdana" panose="020B0604030504040204" pitchFamily="34" charset="0"/>
                <a:ea typeface="Verdana" panose="020B0604030504040204" pitchFamily="34" charset="0"/>
                <a:cs typeface="Courier New" panose="02070309020205020404" pitchFamily="49" charset="0"/>
              </a:rPr>
              <a:t>Small Step Semantics: </a:t>
            </a:r>
            <a:r>
              <a:rPr lang="en-GB" sz="600" kern="100" spc="-46" dirty="0">
                <a:latin typeface="Verdana" panose="020B0604030504040204" pitchFamily="34" charset="0"/>
                <a:ea typeface="Verdana" panose="020B0604030504040204" pitchFamily="34" charset="0"/>
                <a:cs typeface="Courier New" panose="02070309020205020404" pitchFamily="49" charset="0"/>
              </a:rPr>
              <a:t>“Show the evaluation of each step according to the rules”. Properties: (that we must ensure our definitions of small step semantics have): </a:t>
            </a:r>
            <a:r>
              <a:rPr lang="en-GB" sz="600" b="1" kern="100" spc="-46" dirty="0">
                <a:latin typeface="Verdana" panose="020B0604030504040204" pitchFamily="34" charset="0"/>
                <a:ea typeface="Verdana" panose="020B0604030504040204" pitchFamily="34" charset="0"/>
                <a:cs typeface="Courier New" panose="02070309020205020404" pitchFamily="49" charset="0"/>
              </a:rPr>
              <a:t>Determinacy, Confluence, (Strong) Normalisation.</a:t>
            </a:r>
          </a:p>
          <a:p>
            <a:r>
              <a:rPr lang="en-GB" sz="600" kern="100" spc="-46" dirty="0">
                <a:solidFill>
                  <a:srgbClr val="FF0000"/>
                </a:solidFill>
                <a:latin typeface="Verdana" panose="020B0604030504040204" pitchFamily="34" charset="0"/>
                <a:ea typeface="Verdana" panose="020B0604030504040204" pitchFamily="34" charset="0"/>
                <a:cs typeface="Courier New" panose="02070309020205020404" pitchFamily="49" charset="0"/>
              </a:rPr>
              <a:t>Link between Big and Small step semantics:</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For all E and n,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E⇓n</a:t>
            </a:r>
            <a:r>
              <a:rPr lang="en-GB" sz="600" kern="100" spc="-46" dirty="0">
                <a:latin typeface="Verdana" panose="020B0604030504040204" pitchFamily="34" charset="0"/>
                <a:ea typeface="Verdana" panose="020B0604030504040204" pitchFamily="34" charset="0"/>
                <a:cs typeface="Courier New" panose="02070309020205020404" pitchFamily="49" charset="0"/>
              </a:rPr>
              <a:t>  if and only if E</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*n</a:t>
            </a:r>
          </a:p>
          <a:p>
            <a:r>
              <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1.3) State</a:t>
            </a:r>
          </a:p>
          <a:p>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We consider state – s = (x  2, y  200). It’s a variable store. We define our configurations with the form &lt;E, s&gt; &lt;B, s&gt; and &lt;C, s&gt; (a Expr, Boolean or Command and the state).</a:t>
            </a:r>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r>
              <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M1) Derivation Trees</a:t>
            </a:r>
          </a:p>
          <a:p>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We obtain derivation trees by working from the bottom upwards. We start with the step we want to work out, then find which rule pattern matches it and put it above. We continue until we have a definite final step. </a:t>
            </a:r>
          </a:p>
          <a:p>
            <a:endPar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All the other rules are standard, note W-WHILE: Which doesn’t actually do any execution, it just unrolls the loop</a:t>
            </a:r>
          </a:p>
          <a:p>
            <a:endPar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We have </a:t>
            </a:r>
            <a:r>
              <a:rPr lang="en-GB" sz="600" b="1"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Determinacy </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and</a:t>
            </a:r>
            <a:r>
              <a:rPr lang="en-GB" sz="600" b="1"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Confluence </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for the evaluation of Booleans and Expressions and Commands (</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b</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a:t>
            </a:r>
            <a:r>
              <a:rPr lang="en-GB" sz="600" kern="100" spc="-46" baseline="-25000" dirty="0" err="1">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e</a:t>
            </a:r>
            <a:r>
              <a:rPr lang="en-GB" sz="600" kern="100" spc="-46" dirty="0" err="1">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a:t>
            </a:r>
            <a:r>
              <a:rPr lang="en-GB" sz="600" kern="100" spc="-46" baseline="-25000" dirty="0" err="1">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c</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a:t>
            </a:r>
          </a:p>
          <a:p>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Additionally, </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b</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e</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are normalising, but </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c</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thanks to the presence of (potentially infinite) while loops.</a:t>
            </a:r>
          </a:p>
        </p:txBody>
      </p:sp>
      <p:pic>
        <p:nvPicPr>
          <p:cNvPr id="1026" name="Picture 2">
            <a:extLst>
              <a:ext uri="{FF2B5EF4-FFF2-40B4-BE49-F238E27FC236}">
                <a16:creationId xmlns:a16="http://schemas.microsoft.com/office/drawing/2014/main" id="{E8543509-0F32-B750-83A7-B31E6B4F21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18" r="11306" b="29822"/>
          <a:stretch/>
        </p:blipFill>
        <p:spPr bwMode="auto">
          <a:xfrm>
            <a:off x="1" y="279031"/>
            <a:ext cx="1830916" cy="7020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E96F072-4C37-7500-878D-CE746D0564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09" t="11238"/>
          <a:stretch/>
        </p:blipFill>
        <p:spPr bwMode="auto">
          <a:xfrm>
            <a:off x="0" y="5880922"/>
            <a:ext cx="1836720" cy="6024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ECB4D74-9CAD-56DE-F669-2EA284F00854}"/>
              </a:ext>
            </a:extLst>
          </p:cNvPr>
          <p:cNvSpPr txBox="1"/>
          <p:nvPr/>
        </p:nvSpPr>
        <p:spPr>
          <a:xfrm>
            <a:off x="1796888" y="-49212"/>
            <a:ext cx="1836720" cy="4524315"/>
          </a:xfrm>
          <a:prstGeom prst="rect">
            <a:avLst/>
          </a:prstGeom>
          <a:noFill/>
        </p:spPr>
        <p:txBody>
          <a:bodyPr wrap="square">
            <a:spAutoFit/>
          </a:bodyPr>
          <a:lstStyle/>
          <a:p>
            <a:r>
              <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1.4) The Answer Configuration (ACs)</a:t>
            </a:r>
            <a:endPar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r>
              <a:rPr lang="en-GB" sz="600" kern="100" spc="-46" dirty="0">
                <a:latin typeface="Verdana" panose="020B0604030504040204" pitchFamily="34" charset="0"/>
                <a:ea typeface="Verdana" panose="020B0604030504040204" pitchFamily="34" charset="0"/>
                <a:cs typeface="Courier New" panose="02070309020205020404" pitchFamily="49" charset="0"/>
              </a:rPr>
              <a:t>&lt;n, s&gt; for Expressions. &lt;true, s&gt; or &lt;false, s&gt; for Booleans. &lt;skip, s&gt; for Commands</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The format of the final answer of some syntax.</a:t>
            </a:r>
          </a:p>
          <a:p>
            <a:r>
              <a:rPr lang="en-GB" sz="600" b="1" kern="100" spc="-46" dirty="0">
                <a:latin typeface="Verdana" panose="020B0604030504040204" pitchFamily="34" charset="0"/>
                <a:ea typeface="Verdana" panose="020B0604030504040204" pitchFamily="34" charset="0"/>
                <a:cs typeface="Courier New" panose="02070309020205020404" pitchFamily="49" charset="0"/>
              </a:rPr>
              <a:t>The Link Between NFs, ACs, Stuck Configs:</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There are no further rules for evaluating ACs like NFs – </a:t>
            </a:r>
            <a:r>
              <a:rPr lang="en-GB" sz="600" b="1" kern="100" spc="-46" dirty="0">
                <a:latin typeface="Verdana" panose="020B0604030504040204" pitchFamily="34" charset="0"/>
                <a:ea typeface="Verdana" panose="020B0604030504040204" pitchFamily="34" charset="0"/>
                <a:cs typeface="Courier New" panose="02070309020205020404" pitchFamily="49" charset="0"/>
              </a:rPr>
              <a:t>answer configurations are normal forms. </a:t>
            </a:r>
            <a:r>
              <a:rPr lang="en-GB" sz="600" i="1" kern="100" spc="-46" dirty="0">
                <a:latin typeface="Verdana" panose="020B0604030504040204" pitchFamily="34" charset="0"/>
                <a:ea typeface="Verdana" panose="020B0604030504040204" pitchFamily="34" charset="0"/>
                <a:cs typeface="Courier New" panose="02070309020205020404" pitchFamily="49" charset="0"/>
              </a:rPr>
              <a:t>Normal Forms are not necessarily answer configurations</a:t>
            </a:r>
            <a:r>
              <a:rPr lang="en-GB" sz="600" kern="100" spc="-46" dirty="0">
                <a:latin typeface="Verdana" panose="020B0604030504040204" pitchFamily="34" charset="0"/>
                <a:ea typeface="Verdana" panose="020B0604030504040204" pitchFamily="34" charset="0"/>
                <a:cs typeface="Courier New" panose="02070309020205020404" pitchFamily="49" charset="0"/>
              </a:rPr>
              <a:t>, we could have &lt;x, s[y</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100]</a:t>
            </a:r>
            <a:r>
              <a:rPr lang="en-GB" sz="600" kern="100" spc="-46" dirty="0">
                <a:latin typeface="Verdana" panose="020B0604030504040204" pitchFamily="34" charset="0"/>
                <a:ea typeface="Verdana" panose="020B0604030504040204" pitchFamily="34" charset="0"/>
                <a:cs typeface="Courier New" panose="02070309020205020404" pitchFamily="49" charset="0"/>
              </a:rPr>
              <a:t>&gt;,  and since we don’t have a value for x, we cannot evaluate further. This example is actually a </a:t>
            </a:r>
            <a:r>
              <a:rPr lang="en-GB" sz="600" b="1" kern="100" spc="-46" dirty="0">
                <a:latin typeface="Verdana" panose="020B0604030504040204" pitchFamily="34" charset="0"/>
                <a:ea typeface="Verdana" panose="020B0604030504040204" pitchFamily="34" charset="0"/>
                <a:cs typeface="Courier New" panose="02070309020205020404" pitchFamily="49" charset="0"/>
              </a:rPr>
              <a:t>Stuck Configuration</a:t>
            </a:r>
            <a:r>
              <a:rPr lang="en-GB" sz="600" kern="100" spc="-46" dirty="0">
                <a:latin typeface="Verdana" panose="020B0604030504040204" pitchFamily="34" charset="0"/>
                <a:ea typeface="Verdana" panose="020B0604030504040204" pitchFamily="34" charset="0"/>
                <a:cs typeface="Courier New" panose="02070309020205020404" pitchFamily="49" charset="0"/>
              </a:rPr>
              <a:t>. So we’re in </a:t>
            </a:r>
            <a:r>
              <a:rPr lang="en-GB" sz="600" b="1" kern="100" spc="-46" dirty="0">
                <a:latin typeface="Verdana" panose="020B0604030504040204" pitchFamily="34" charset="0"/>
                <a:ea typeface="Verdana" panose="020B0604030504040204" pitchFamily="34" charset="0"/>
                <a:cs typeface="Courier New" panose="02070309020205020404" pitchFamily="49" charset="0"/>
              </a:rPr>
              <a:t>Normal Form</a:t>
            </a:r>
            <a:r>
              <a:rPr lang="en-GB" sz="600" kern="100" spc="-46" dirty="0">
                <a:latin typeface="Verdana" panose="020B0604030504040204" pitchFamily="34" charset="0"/>
                <a:ea typeface="Verdana" panose="020B0604030504040204" pitchFamily="34" charset="0"/>
                <a:cs typeface="Courier New" panose="02070309020205020404" pitchFamily="49" charset="0"/>
              </a:rPr>
              <a:t>, and yet we aren’t in an answer configuration. </a:t>
            </a:r>
          </a:p>
          <a:p>
            <a:r>
              <a:rPr lang="en-GB" sz="600" b="1" kern="100" spc="-46" dirty="0">
                <a:solidFill>
                  <a:srgbClr val="FF0000"/>
                </a:solidFill>
                <a:latin typeface="Verdana" panose="020B0604030504040204" pitchFamily="34" charset="0"/>
                <a:ea typeface="Verdana" panose="020B0604030504040204" pitchFamily="34" charset="0"/>
                <a:cs typeface="Courier New" panose="02070309020205020404" pitchFamily="49" charset="0"/>
              </a:rPr>
              <a:t>Normal Forms = ACs + Stuck Configs.</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Another example of a Stuck Config:</a:t>
            </a:r>
          </a:p>
          <a:p>
            <a:r>
              <a:rPr lang="es-ES" sz="600" kern="100" spc="-46" dirty="0">
                <a:latin typeface="Verdana" panose="020B0604030504040204" pitchFamily="34" charset="0"/>
                <a:ea typeface="Verdana" panose="020B0604030504040204" pitchFamily="34" charset="0"/>
                <a:cs typeface="Courier New" panose="02070309020205020404" pitchFamily="49" charset="0"/>
              </a:rPr>
              <a:t>&lt;x := y + 7; y = x – 1,  S = {x |→ 5}&gt;. </a:t>
            </a:r>
            <a:r>
              <a:rPr lang="es-ES" sz="600" kern="100" spc="-46" dirty="0" err="1">
                <a:latin typeface="Verdana" panose="020B0604030504040204" pitchFamily="34" charset="0"/>
                <a:ea typeface="Verdana" panose="020B0604030504040204" pitchFamily="34" charset="0"/>
                <a:cs typeface="Courier New" panose="02070309020205020404" pitchFamily="49" charset="0"/>
              </a:rPr>
              <a:t>We</a:t>
            </a:r>
            <a:r>
              <a:rPr lang="es-ES" sz="600" kern="100" spc="-46" dirty="0">
                <a:latin typeface="Verdana" panose="020B0604030504040204" pitchFamily="34" charset="0"/>
                <a:ea typeface="Verdana" panose="020B0604030504040204" pitchFamily="34" charset="0"/>
                <a:cs typeface="Courier New" panose="02070309020205020404" pitchFamily="49" charset="0"/>
              </a:rPr>
              <a:t> </a:t>
            </a:r>
            <a:r>
              <a:rPr lang="es-ES" sz="600" kern="100" spc="-46" dirty="0" err="1">
                <a:latin typeface="Verdana" panose="020B0604030504040204" pitchFamily="34" charset="0"/>
                <a:ea typeface="Verdana" panose="020B0604030504040204" pitchFamily="34" charset="0"/>
                <a:cs typeface="Courier New" panose="02070309020205020404" pitchFamily="49" charset="0"/>
              </a:rPr>
              <a:t>can’t</a:t>
            </a:r>
            <a:r>
              <a:rPr lang="es-ES" sz="600" kern="100" spc="-46" dirty="0">
                <a:latin typeface="Verdana" panose="020B0604030504040204" pitchFamily="34" charset="0"/>
                <a:ea typeface="Verdana" panose="020B0604030504040204" pitchFamily="34" charset="0"/>
                <a:cs typeface="Courier New" panose="02070309020205020404" pitchFamily="49" charset="0"/>
              </a:rPr>
              <a:t> </a:t>
            </a:r>
            <a:r>
              <a:rPr lang="es-ES" sz="600" kern="100" spc="-46" dirty="0" err="1">
                <a:latin typeface="Verdana" panose="020B0604030504040204" pitchFamily="34" charset="0"/>
                <a:ea typeface="Verdana" panose="020B0604030504040204" pitchFamily="34" charset="0"/>
                <a:cs typeface="Courier New" panose="02070309020205020404" pitchFamily="49" charset="0"/>
              </a:rPr>
              <a:t>evaluate</a:t>
            </a:r>
            <a:r>
              <a:rPr lang="es-ES" sz="600" kern="100" spc="-46" dirty="0">
                <a:latin typeface="Verdana" panose="020B0604030504040204" pitchFamily="34" charset="0"/>
                <a:ea typeface="Verdana" panose="020B0604030504040204" pitchFamily="34" charset="0"/>
                <a:cs typeface="Courier New" panose="02070309020205020404" pitchFamily="49" charset="0"/>
              </a:rPr>
              <a:t> </a:t>
            </a:r>
            <a:r>
              <a:rPr lang="es-ES" sz="600" kern="100" spc="-46" dirty="0" err="1">
                <a:latin typeface="Verdana" panose="020B0604030504040204" pitchFamily="34" charset="0"/>
                <a:ea typeface="Verdana" panose="020B0604030504040204" pitchFamily="34" charset="0"/>
                <a:cs typeface="Courier New" panose="02070309020205020404" pitchFamily="49" charset="0"/>
              </a:rPr>
              <a:t>the</a:t>
            </a:r>
            <a:r>
              <a:rPr lang="es-ES" sz="600" kern="100" spc="-46" dirty="0">
                <a:latin typeface="Verdana" panose="020B0604030504040204" pitchFamily="34" charset="0"/>
                <a:ea typeface="Verdana" panose="020B0604030504040204" pitchFamily="34" charset="0"/>
                <a:cs typeface="Courier New" panose="02070309020205020404" pitchFamily="49" charset="0"/>
              </a:rPr>
              <a:t> </a:t>
            </a:r>
            <a:r>
              <a:rPr lang="es-ES" sz="600" kern="100" spc="-46" dirty="0" err="1">
                <a:latin typeface="Verdana" panose="020B0604030504040204" pitchFamily="34" charset="0"/>
                <a:ea typeface="Verdana" panose="020B0604030504040204" pitchFamily="34" charset="0"/>
                <a:cs typeface="Courier New" panose="02070309020205020404" pitchFamily="49" charset="0"/>
              </a:rPr>
              <a:t>first</a:t>
            </a:r>
            <a:r>
              <a:rPr lang="es-ES" sz="600" kern="100" spc="-46" dirty="0">
                <a:latin typeface="Verdana" panose="020B0604030504040204" pitchFamily="34" charset="0"/>
                <a:ea typeface="Verdana" panose="020B0604030504040204" pitchFamily="34" charset="0"/>
                <a:cs typeface="Courier New" panose="02070309020205020404" pitchFamily="49" charset="0"/>
              </a:rPr>
              <a:t> </a:t>
            </a:r>
            <a:r>
              <a:rPr lang="es-ES" sz="600" kern="100" spc="-46" dirty="0" err="1">
                <a:latin typeface="Verdana" panose="020B0604030504040204" pitchFamily="34" charset="0"/>
                <a:ea typeface="Verdana" panose="020B0604030504040204" pitchFamily="34" charset="0"/>
                <a:cs typeface="Courier New" panose="02070309020205020404" pitchFamily="49" charset="0"/>
              </a:rPr>
              <a:t>statement</a:t>
            </a:r>
            <a:r>
              <a:rPr lang="es-ES" sz="600" kern="100" spc="-46" dirty="0">
                <a:latin typeface="Verdana" panose="020B0604030504040204" pitchFamily="34" charset="0"/>
                <a:ea typeface="Verdana" panose="020B0604030504040204" pitchFamily="34" charset="0"/>
                <a:cs typeface="Courier New" panose="02070309020205020404" pitchFamily="49" charset="0"/>
              </a:rPr>
              <a:t>, as </a:t>
            </a:r>
            <a:r>
              <a:rPr lang="es-ES" sz="600" kern="100" spc="-46" dirty="0" err="1">
                <a:latin typeface="Verdana" panose="020B0604030504040204" pitchFamily="34" charset="0"/>
                <a:ea typeface="Verdana" panose="020B0604030504040204" pitchFamily="34" charset="0"/>
                <a:cs typeface="Courier New" panose="02070309020205020404" pitchFamily="49" charset="0"/>
              </a:rPr>
              <a:t>we</a:t>
            </a:r>
            <a:r>
              <a:rPr lang="es-ES" sz="600" kern="100" spc="-46" dirty="0">
                <a:latin typeface="Verdana" panose="020B0604030504040204" pitchFamily="34" charset="0"/>
                <a:ea typeface="Verdana" panose="020B0604030504040204" pitchFamily="34" charset="0"/>
                <a:cs typeface="Courier New" panose="02070309020205020404" pitchFamily="49" charset="0"/>
              </a:rPr>
              <a:t> </a:t>
            </a:r>
            <a:r>
              <a:rPr lang="es-ES" sz="600" kern="100" spc="-46" dirty="0" err="1">
                <a:latin typeface="Verdana" panose="020B0604030504040204" pitchFamily="34" charset="0"/>
                <a:ea typeface="Verdana" panose="020B0604030504040204" pitchFamily="34" charset="0"/>
                <a:cs typeface="Courier New" panose="02070309020205020404" pitchFamily="49" charset="0"/>
              </a:rPr>
              <a:t>don’t</a:t>
            </a:r>
            <a:r>
              <a:rPr lang="es-ES" sz="600" kern="100" spc="-46" dirty="0">
                <a:latin typeface="Verdana" panose="020B0604030504040204" pitchFamily="34" charset="0"/>
                <a:ea typeface="Verdana" panose="020B0604030504040204" pitchFamily="34" charset="0"/>
                <a:cs typeface="Courier New" panose="02070309020205020404" pitchFamily="49" charset="0"/>
              </a:rPr>
              <a:t> </a:t>
            </a:r>
            <a:r>
              <a:rPr lang="es-ES" sz="600" kern="100" spc="-46" dirty="0" err="1">
                <a:latin typeface="Verdana" panose="020B0604030504040204" pitchFamily="34" charset="0"/>
                <a:ea typeface="Verdana" panose="020B0604030504040204" pitchFamily="34" charset="0"/>
                <a:cs typeface="Courier New" panose="02070309020205020404" pitchFamily="49" charset="0"/>
              </a:rPr>
              <a:t>know</a:t>
            </a:r>
            <a:r>
              <a:rPr lang="es-ES" sz="600" kern="100" spc="-46" dirty="0">
                <a:latin typeface="Verdana" panose="020B0604030504040204" pitchFamily="34" charset="0"/>
                <a:ea typeface="Verdana" panose="020B0604030504040204" pitchFamily="34" charset="0"/>
                <a:cs typeface="Courier New" panose="02070309020205020404" pitchFamily="49" charset="0"/>
              </a:rPr>
              <a:t> y </a:t>
            </a:r>
            <a:r>
              <a:rPr lang="es-ES" sz="600" kern="100" spc="-46" dirty="0" err="1">
                <a:latin typeface="Verdana" panose="020B0604030504040204" pitchFamily="34" charset="0"/>
                <a:ea typeface="Verdana" panose="020B0604030504040204" pitchFamily="34" charset="0"/>
                <a:cs typeface="Courier New" panose="02070309020205020404" pitchFamily="49" charset="0"/>
              </a:rPr>
              <a:t>yet</a:t>
            </a:r>
            <a:r>
              <a:rPr lang="es-ES" sz="600" kern="100" spc="-46" dirty="0">
                <a:latin typeface="Verdana" panose="020B0604030504040204" pitchFamily="34" charset="0"/>
                <a:ea typeface="Verdana" panose="020B0604030504040204" pitchFamily="34" charset="0"/>
                <a:cs typeface="Courier New" panose="02070309020205020404" pitchFamily="49" charset="0"/>
              </a:rPr>
              <a:t> – </a:t>
            </a:r>
            <a:r>
              <a:rPr lang="es-ES" sz="600" kern="100" spc="-46" dirty="0" err="1">
                <a:latin typeface="Verdana" panose="020B0604030504040204" pitchFamily="34" charset="0"/>
                <a:ea typeface="Verdana" panose="020B0604030504040204" pitchFamily="34" charset="0"/>
                <a:cs typeface="Courier New" panose="02070309020205020404" pitchFamily="49" charset="0"/>
              </a:rPr>
              <a:t>even</a:t>
            </a:r>
            <a:r>
              <a:rPr lang="es-ES" sz="600" kern="100" spc="-46" dirty="0">
                <a:latin typeface="Verdana" panose="020B0604030504040204" pitchFamily="34" charset="0"/>
                <a:ea typeface="Verdana" panose="020B0604030504040204" pitchFamily="34" charset="0"/>
                <a:cs typeface="Courier New" panose="02070309020205020404" pitchFamily="49" charset="0"/>
              </a:rPr>
              <a:t> </a:t>
            </a:r>
            <a:r>
              <a:rPr lang="es-ES" sz="600" kern="100" spc="-46" dirty="0" err="1">
                <a:latin typeface="Verdana" panose="020B0604030504040204" pitchFamily="34" charset="0"/>
                <a:ea typeface="Verdana" panose="020B0604030504040204" pitchFamily="34" charset="0"/>
                <a:cs typeface="Courier New" panose="02070309020205020404" pitchFamily="49" charset="0"/>
              </a:rPr>
              <a:t>if</a:t>
            </a:r>
            <a:r>
              <a:rPr lang="es-ES" sz="600" kern="100" spc="-46" dirty="0">
                <a:latin typeface="Verdana" panose="020B0604030504040204" pitchFamily="34" charset="0"/>
                <a:ea typeface="Verdana" panose="020B0604030504040204" pitchFamily="34" charset="0"/>
                <a:cs typeface="Courier New" panose="02070309020205020404" pitchFamily="49" charset="0"/>
              </a:rPr>
              <a:t> </a:t>
            </a:r>
            <a:r>
              <a:rPr lang="es-ES" sz="600" kern="100" spc="-46" dirty="0" err="1">
                <a:latin typeface="Verdana" panose="020B0604030504040204" pitchFamily="34" charset="0"/>
                <a:ea typeface="Verdana" panose="020B0604030504040204" pitchFamily="34" charset="0"/>
                <a:cs typeface="Courier New" panose="02070309020205020404" pitchFamily="49" charset="0"/>
              </a:rPr>
              <a:t>the</a:t>
            </a:r>
            <a:r>
              <a:rPr lang="es-ES" sz="600" kern="100" spc="-46" dirty="0">
                <a:latin typeface="Verdana" panose="020B0604030504040204" pitchFamily="34" charset="0"/>
                <a:ea typeface="Verdana" panose="020B0604030504040204" pitchFamily="34" charset="0"/>
                <a:cs typeface="Courier New" panose="02070309020205020404" pitchFamily="49" charset="0"/>
              </a:rPr>
              <a:t> </a:t>
            </a:r>
            <a:r>
              <a:rPr lang="es-ES" sz="600" kern="100" spc="-46" dirty="0" err="1">
                <a:latin typeface="Verdana" panose="020B0604030504040204" pitchFamily="34" charset="0"/>
                <a:ea typeface="Verdana" panose="020B0604030504040204" pitchFamily="34" charset="0"/>
                <a:cs typeface="Courier New" panose="02070309020205020404" pitchFamily="49" charset="0"/>
              </a:rPr>
              <a:t>second</a:t>
            </a:r>
            <a:r>
              <a:rPr lang="es-ES" sz="600" kern="100" spc="-46" dirty="0">
                <a:latin typeface="Verdana" panose="020B0604030504040204" pitchFamily="34" charset="0"/>
                <a:ea typeface="Verdana" panose="020B0604030504040204" pitchFamily="34" charset="0"/>
                <a:cs typeface="Courier New" panose="02070309020205020404" pitchFamily="49" charset="0"/>
              </a:rPr>
              <a:t> </a:t>
            </a:r>
            <a:r>
              <a:rPr lang="es-ES" sz="600" kern="100" spc="-46" dirty="0" err="1">
                <a:latin typeface="Verdana" panose="020B0604030504040204" pitchFamily="34" charset="0"/>
                <a:ea typeface="Verdana" panose="020B0604030504040204" pitchFamily="34" charset="0"/>
                <a:cs typeface="Courier New" panose="02070309020205020404" pitchFamily="49" charset="0"/>
              </a:rPr>
              <a:t>one</a:t>
            </a:r>
            <a:r>
              <a:rPr lang="es-ES" sz="600" kern="100" spc="-46" dirty="0">
                <a:latin typeface="Verdana" panose="020B0604030504040204" pitchFamily="34" charset="0"/>
                <a:ea typeface="Verdana" panose="020B0604030504040204" pitchFamily="34" charset="0"/>
                <a:cs typeface="Courier New" panose="02070309020205020404" pitchFamily="49" charset="0"/>
              </a:rPr>
              <a:t> </a:t>
            </a:r>
            <a:r>
              <a:rPr lang="es-ES" sz="600" kern="100" spc="-46" dirty="0" err="1">
                <a:latin typeface="Verdana" panose="020B0604030504040204" pitchFamily="34" charset="0"/>
                <a:ea typeface="Verdana" panose="020B0604030504040204" pitchFamily="34" charset="0"/>
                <a:cs typeface="Courier New" panose="02070309020205020404" pitchFamily="49" charset="0"/>
              </a:rPr>
              <a:t>would</a:t>
            </a:r>
            <a:r>
              <a:rPr lang="es-ES" sz="600" kern="100" spc="-46" dirty="0">
                <a:latin typeface="Verdana" panose="020B0604030504040204" pitchFamily="34" charset="0"/>
                <a:ea typeface="Verdana" panose="020B0604030504040204" pitchFamily="34" charset="0"/>
                <a:cs typeface="Courier New" panose="02070309020205020404" pitchFamily="49" charset="0"/>
              </a:rPr>
              <a:t> </a:t>
            </a:r>
            <a:r>
              <a:rPr lang="es-ES" sz="600" kern="100" spc="-46" dirty="0" err="1">
                <a:latin typeface="Verdana" panose="020B0604030504040204" pitchFamily="34" charset="0"/>
                <a:ea typeface="Verdana" panose="020B0604030504040204" pitchFamily="34" charset="0"/>
                <a:cs typeface="Courier New" panose="02070309020205020404" pitchFamily="49" charset="0"/>
              </a:rPr>
              <a:t>have</a:t>
            </a:r>
            <a:r>
              <a:rPr lang="es-ES" sz="600" kern="100" spc="-46" dirty="0">
                <a:latin typeface="Verdana" panose="020B0604030504040204" pitchFamily="34" charset="0"/>
                <a:ea typeface="Verdana" panose="020B0604030504040204" pitchFamily="34" charset="0"/>
                <a:cs typeface="Courier New" panose="02070309020205020404" pitchFamily="49" charset="0"/>
              </a:rPr>
              <a:t> </a:t>
            </a:r>
            <a:r>
              <a:rPr lang="es-ES" sz="600" kern="100" spc="-46" dirty="0" err="1">
                <a:latin typeface="Verdana" panose="020B0604030504040204" pitchFamily="34" charset="0"/>
                <a:ea typeface="Verdana" panose="020B0604030504040204" pitchFamily="34" charset="0"/>
                <a:cs typeface="Courier New" panose="02070309020205020404" pitchFamily="49" charset="0"/>
              </a:rPr>
              <a:t>determined</a:t>
            </a:r>
            <a:r>
              <a:rPr lang="es-ES" sz="600" kern="100" spc="-46" dirty="0">
                <a:latin typeface="Verdana" panose="020B0604030504040204" pitchFamily="34" charset="0"/>
                <a:ea typeface="Verdana" panose="020B0604030504040204" pitchFamily="34" charset="0"/>
                <a:cs typeface="Courier New" panose="02070309020205020404" pitchFamily="49" charset="0"/>
              </a:rPr>
              <a:t> y. So </a:t>
            </a:r>
            <a:r>
              <a:rPr lang="es-ES" sz="600" kern="100" spc="-46" dirty="0" err="1">
                <a:latin typeface="Verdana" panose="020B0604030504040204" pitchFamily="34" charset="0"/>
                <a:ea typeface="Verdana" panose="020B0604030504040204" pitchFamily="34" charset="0"/>
                <a:cs typeface="Courier New" panose="02070309020205020404" pitchFamily="49" charset="0"/>
              </a:rPr>
              <a:t>we’re</a:t>
            </a:r>
            <a:r>
              <a:rPr lang="es-ES" sz="600" kern="100" spc="-46" dirty="0">
                <a:latin typeface="Verdana" panose="020B0604030504040204" pitchFamily="34" charset="0"/>
                <a:ea typeface="Verdana" panose="020B0604030504040204" pitchFamily="34" charset="0"/>
                <a:cs typeface="Courier New" panose="02070309020205020404" pitchFamily="49" charset="0"/>
              </a:rPr>
              <a:t> </a:t>
            </a:r>
            <a:r>
              <a:rPr lang="es-ES" sz="600" kern="100" spc="-46" dirty="0" err="1">
                <a:latin typeface="Verdana" panose="020B0604030504040204" pitchFamily="34" charset="0"/>
                <a:ea typeface="Verdana" panose="020B0604030504040204" pitchFamily="34" charset="0"/>
                <a:cs typeface="Courier New" panose="02070309020205020404" pitchFamily="49" charset="0"/>
              </a:rPr>
              <a:t>stuck</a:t>
            </a:r>
            <a:r>
              <a:rPr lang="es-ES" sz="600" kern="100" spc="-46" dirty="0">
                <a:latin typeface="Verdana" panose="020B0604030504040204" pitchFamily="34" charset="0"/>
                <a:ea typeface="Verdana" panose="020B0604030504040204" pitchFamily="34" charset="0"/>
                <a:cs typeface="Courier New" panose="02070309020205020404" pitchFamily="49" charset="0"/>
              </a:rPr>
              <a:t>!</a:t>
            </a:r>
          </a:p>
          <a:p>
            <a:r>
              <a:rPr lang="es-ES" sz="600" b="1" u="sng" kern="100" spc="-46" dirty="0">
                <a:latin typeface="Verdana" panose="020B0604030504040204" pitchFamily="34" charset="0"/>
                <a:ea typeface="Verdana" panose="020B0604030504040204" pitchFamily="34" charset="0"/>
                <a:cs typeface="Courier New" panose="02070309020205020404" pitchFamily="49" charset="0"/>
              </a:rPr>
              <a:t>1.5) Short </a:t>
            </a:r>
            <a:r>
              <a:rPr lang="es-ES" sz="600" b="1" u="sng" kern="100" spc="-46" dirty="0" err="1">
                <a:latin typeface="Verdana" panose="020B0604030504040204" pitchFamily="34" charset="0"/>
                <a:ea typeface="Verdana" panose="020B0604030504040204" pitchFamily="34" charset="0"/>
                <a:cs typeface="Courier New" panose="02070309020205020404" pitchFamily="49" charset="0"/>
              </a:rPr>
              <a:t>Circuit</a:t>
            </a:r>
            <a:r>
              <a:rPr lang="es-ES" sz="600" b="1" u="sng" kern="100" spc="-46" dirty="0">
                <a:latin typeface="Verdana" panose="020B0604030504040204" pitchFamily="34" charset="0"/>
                <a:ea typeface="Verdana" panose="020B0604030504040204" pitchFamily="34" charset="0"/>
                <a:cs typeface="Courier New" panose="02070309020205020404" pitchFamily="49" charset="0"/>
              </a:rPr>
              <a:t> </a:t>
            </a:r>
            <a:r>
              <a:rPr lang="es-ES" sz="600" b="1" u="sng" kern="100" spc="-46" dirty="0" err="1">
                <a:latin typeface="Verdana" panose="020B0604030504040204" pitchFamily="34" charset="0"/>
                <a:ea typeface="Verdana" panose="020B0604030504040204" pitchFamily="34" charset="0"/>
                <a:cs typeface="Courier New" panose="02070309020205020404" pitchFamily="49" charset="0"/>
              </a:rPr>
              <a:t>Semantics</a:t>
            </a:r>
            <a:r>
              <a:rPr lang="es-ES" sz="600" b="1" u="sng" kern="100" spc="-46" dirty="0">
                <a:latin typeface="Verdana" panose="020B0604030504040204" pitchFamily="34" charset="0"/>
                <a:ea typeface="Verdana" panose="020B0604030504040204" pitchFamily="34" charset="0"/>
                <a:cs typeface="Courier New" panose="02070309020205020404" pitchFamily="49" charset="0"/>
              </a:rPr>
              <a:t> </a:t>
            </a:r>
            <a:r>
              <a:rPr lang="es-ES" sz="600" b="1" u="sng" kern="100" spc="-46" dirty="0" err="1">
                <a:latin typeface="Verdana" panose="020B0604030504040204" pitchFamily="34" charset="0"/>
                <a:ea typeface="Verdana" panose="020B0604030504040204" pitchFamily="34" charset="0"/>
                <a:cs typeface="Courier New" panose="02070309020205020404" pitchFamily="49" charset="0"/>
              </a:rPr>
              <a:t>for</a:t>
            </a:r>
            <a:r>
              <a:rPr lang="es-ES" sz="600" b="1" u="sng" kern="100" spc="-46" dirty="0">
                <a:latin typeface="Verdana" panose="020B0604030504040204" pitchFamily="34" charset="0"/>
                <a:ea typeface="Verdana" panose="020B0604030504040204" pitchFamily="34" charset="0"/>
                <a:cs typeface="Courier New" panose="02070309020205020404" pitchFamily="49" charset="0"/>
              </a:rPr>
              <a:t> </a:t>
            </a:r>
            <a:r>
              <a:rPr lang="es-ES" sz="600" b="1" u="sng" kern="100" spc="-46" dirty="0" err="1">
                <a:latin typeface="Verdana" panose="020B0604030504040204" pitchFamily="34" charset="0"/>
                <a:ea typeface="Verdana" panose="020B0604030504040204" pitchFamily="34" charset="0"/>
                <a:cs typeface="Courier New" panose="02070309020205020404" pitchFamily="49" charset="0"/>
              </a:rPr>
              <a:t>Booleans</a:t>
            </a:r>
            <a:endParaRPr lang="es-ES"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b="1" kern="100" spc="-46" dirty="0">
                <a:latin typeface="Verdana" panose="020B0604030504040204" pitchFamily="34" charset="0"/>
                <a:ea typeface="Verdana" panose="020B0604030504040204" pitchFamily="34" charset="0"/>
                <a:cs typeface="Courier New" panose="02070309020205020404" pitchFamily="49" charset="0"/>
              </a:rPr>
              <a:t>Strict </a:t>
            </a:r>
            <a:r>
              <a:rPr lang="en-GB" sz="600" kern="100" spc="-46" dirty="0">
                <a:latin typeface="Verdana" panose="020B0604030504040204" pitchFamily="34" charset="0"/>
                <a:ea typeface="Verdana" panose="020B0604030504040204" pitchFamily="34" charset="0"/>
                <a:cs typeface="Courier New" panose="02070309020205020404" pitchFamily="49" charset="0"/>
              </a:rPr>
              <a:t>– an operation is called strict in one of its arguments if it always has to evaluate it. Addition is strict in </a:t>
            </a:r>
            <a:r>
              <a:rPr lang="en-GB" sz="600" b="1" kern="100" spc="-46" dirty="0">
                <a:latin typeface="Verdana" panose="020B0604030504040204" pitchFamily="34" charset="0"/>
                <a:ea typeface="Verdana" panose="020B0604030504040204" pitchFamily="34" charset="0"/>
                <a:cs typeface="Courier New" panose="02070309020205020404" pitchFamily="49" charset="0"/>
              </a:rPr>
              <a:t>both arguments</a:t>
            </a:r>
            <a:r>
              <a:rPr lang="en-GB" sz="600" kern="100" spc="-46" dirty="0">
                <a:latin typeface="Verdana" panose="020B0604030504040204" pitchFamily="34" charset="0"/>
                <a:ea typeface="Verdana" panose="020B0604030504040204" pitchFamily="34" charset="0"/>
                <a:cs typeface="Courier New" panose="02070309020205020404" pitchFamily="49" charset="0"/>
              </a:rPr>
              <a:t>, for example, and the given short circuit semantics are </a:t>
            </a:r>
            <a:r>
              <a:rPr lang="en-GB" sz="600" b="1" kern="100" spc="-46" dirty="0">
                <a:latin typeface="Verdana" panose="020B0604030504040204" pitchFamily="34" charset="0"/>
                <a:ea typeface="Verdana" panose="020B0604030504040204" pitchFamily="34" charset="0"/>
                <a:cs typeface="Courier New" panose="02070309020205020404" pitchFamily="49" charset="0"/>
              </a:rPr>
              <a:t>left-strict.</a:t>
            </a:r>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1.6)Procedure/Method Calls Eval </a:t>
            </a:r>
            <a:r>
              <a:rPr lang="en-GB" sz="600" b="1" u="sng" kern="100" spc="-46" dirty="0" err="1">
                <a:latin typeface="Verdana" panose="020B0604030504040204" pitchFamily="34" charset="0"/>
                <a:ea typeface="Verdana" panose="020B0604030504040204" pitchFamily="34" charset="0"/>
                <a:cs typeface="Courier New" panose="02070309020205020404" pitchFamily="49" charset="0"/>
              </a:rPr>
              <a:t>Semant</a:t>
            </a:r>
            <a:r>
              <a:rPr lang="en-GB" sz="600" b="1" u="sng" kern="100" spc="-46" dirty="0">
                <a:latin typeface="Verdana" panose="020B0604030504040204" pitchFamily="34" charset="0"/>
                <a:ea typeface="Verdana" panose="020B0604030504040204" pitchFamily="34" charset="0"/>
                <a:cs typeface="Courier New" panose="02070309020205020404" pitchFamily="49" charset="0"/>
              </a:rPr>
              <a:t>.</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1) Call By Value (eval all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args</a:t>
            </a:r>
            <a:r>
              <a:rPr lang="en-GB" sz="600" kern="100" spc="-46" dirty="0">
                <a:latin typeface="Verdana" panose="020B0604030504040204" pitchFamily="34" charset="0"/>
                <a:ea typeface="Verdana" panose="020B0604030504040204" pitchFamily="34" charset="0"/>
                <a:cs typeface="Courier New" panose="02070309020205020404" pitchFamily="49" charset="0"/>
              </a:rPr>
              <a:t> left to right) </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2) Call By Name (evaluate each argument again whenever used)</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3) Call By Need (evaluate each argument the first time they’re used, and store result for later uses).</a:t>
            </a:r>
          </a:p>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2) Structural Induction</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Tips:</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Consider the possible paths that could have produced this expression (Use </a:t>
            </a:r>
            <a:r>
              <a:rPr lang="en-GB" sz="600" b="1" kern="100" spc="-46" dirty="0">
                <a:latin typeface="Verdana" panose="020B0604030504040204" pitchFamily="34" charset="0"/>
                <a:ea typeface="Verdana" panose="020B0604030504040204" pitchFamily="34" charset="0"/>
                <a:cs typeface="Courier New" panose="02070309020205020404" pitchFamily="49" charset="0"/>
              </a:rPr>
              <a:t>Inversion?</a:t>
            </a:r>
            <a:r>
              <a:rPr lang="en-GB" sz="600" kern="100" spc="-46" dirty="0">
                <a:latin typeface="Verdana" panose="020B0604030504040204" pitchFamily="34" charset="0"/>
                <a:ea typeface="Verdana" panose="020B0604030504040204" pitchFamily="34" charset="0"/>
                <a:cs typeface="Courier New" panose="02070309020205020404" pitchFamily="49" charset="0"/>
              </a:rPr>
              <a:t>)</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Split the proof into cases.</a:t>
            </a:r>
          </a:p>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2.1) Inductive Proof Outlines</a:t>
            </a:r>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p:txBody>
      </p:sp>
      <p:pic>
        <p:nvPicPr>
          <p:cNvPr id="2" name="Picture 2">
            <a:extLst>
              <a:ext uri="{FF2B5EF4-FFF2-40B4-BE49-F238E27FC236}">
                <a16:creationId xmlns:a16="http://schemas.microsoft.com/office/drawing/2014/main" id="{E85B1009-C417-597E-7A70-587831EBD3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8568" y="1844147"/>
            <a:ext cx="1009672" cy="9371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8EFA640-6C6D-9EE9-9300-5DC1DA1AE905}"/>
              </a:ext>
            </a:extLst>
          </p:cNvPr>
          <p:cNvPicPr>
            <a:picLocks noChangeAspect="1"/>
          </p:cNvPicPr>
          <p:nvPr/>
        </p:nvPicPr>
        <p:blipFill>
          <a:blip r:embed="rId6"/>
          <a:stretch>
            <a:fillRect/>
          </a:stretch>
        </p:blipFill>
        <p:spPr>
          <a:xfrm>
            <a:off x="1406392" y="4295757"/>
            <a:ext cx="2469269" cy="702043"/>
          </a:xfrm>
          <a:prstGeom prst="rect">
            <a:avLst/>
          </a:prstGeom>
        </p:spPr>
      </p:pic>
      <p:pic>
        <p:nvPicPr>
          <p:cNvPr id="7" name="Picture 6">
            <a:extLst>
              <a:ext uri="{FF2B5EF4-FFF2-40B4-BE49-F238E27FC236}">
                <a16:creationId xmlns:a16="http://schemas.microsoft.com/office/drawing/2014/main" id="{F944F6CA-B247-6A48-2A0B-94CAE91336B8}"/>
              </a:ext>
            </a:extLst>
          </p:cNvPr>
          <p:cNvPicPr>
            <a:picLocks noChangeAspect="1"/>
          </p:cNvPicPr>
          <p:nvPr/>
        </p:nvPicPr>
        <p:blipFill rotWithShape="1">
          <a:blip r:embed="rId7"/>
          <a:srcRect r="2967" b="32546"/>
          <a:stretch/>
        </p:blipFill>
        <p:spPr>
          <a:xfrm>
            <a:off x="1421920" y="5057819"/>
            <a:ext cx="2367759" cy="797979"/>
          </a:xfrm>
          <a:prstGeom prst="rect">
            <a:avLst/>
          </a:prstGeom>
        </p:spPr>
      </p:pic>
      <p:pic>
        <p:nvPicPr>
          <p:cNvPr id="10" name="Picture 9">
            <a:extLst>
              <a:ext uri="{FF2B5EF4-FFF2-40B4-BE49-F238E27FC236}">
                <a16:creationId xmlns:a16="http://schemas.microsoft.com/office/drawing/2014/main" id="{20E1D818-BDE0-4598-15DB-BB238A6C4972}"/>
              </a:ext>
            </a:extLst>
          </p:cNvPr>
          <p:cNvPicPr>
            <a:picLocks noChangeAspect="1"/>
          </p:cNvPicPr>
          <p:nvPr/>
        </p:nvPicPr>
        <p:blipFill>
          <a:blip r:embed="rId8"/>
          <a:stretch>
            <a:fillRect/>
          </a:stretch>
        </p:blipFill>
        <p:spPr>
          <a:xfrm>
            <a:off x="1658474" y="5855797"/>
            <a:ext cx="2244067" cy="1456387"/>
          </a:xfrm>
          <a:prstGeom prst="rect">
            <a:avLst/>
          </a:prstGeom>
        </p:spPr>
      </p:pic>
      <p:pic>
        <p:nvPicPr>
          <p:cNvPr id="12" name="Picture 11">
            <a:extLst>
              <a:ext uri="{FF2B5EF4-FFF2-40B4-BE49-F238E27FC236}">
                <a16:creationId xmlns:a16="http://schemas.microsoft.com/office/drawing/2014/main" id="{4EE220B2-42D6-FAAB-AE1C-25C833BADEDC}"/>
              </a:ext>
            </a:extLst>
          </p:cNvPr>
          <p:cNvPicPr>
            <a:picLocks noChangeAspect="1"/>
          </p:cNvPicPr>
          <p:nvPr/>
        </p:nvPicPr>
        <p:blipFill>
          <a:blip r:embed="rId9"/>
          <a:stretch>
            <a:fillRect/>
          </a:stretch>
        </p:blipFill>
        <p:spPr>
          <a:xfrm>
            <a:off x="3518746" y="0"/>
            <a:ext cx="3508587" cy="2689122"/>
          </a:xfrm>
          <a:prstGeom prst="rect">
            <a:avLst/>
          </a:prstGeom>
        </p:spPr>
      </p:pic>
      <p:pic>
        <p:nvPicPr>
          <p:cNvPr id="13" name="Picture 4">
            <a:extLst>
              <a:ext uri="{FF2B5EF4-FFF2-40B4-BE49-F238E27FC236}">
                <a16:creationId xmlns:a16="http://schemas.microsoft.com/office/drawing/2014/main" id="{9E824BCB-E862-98A3-082A-30711CCC6D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65689" y="5122116"/>
            <a:ext cx="1354545" cy="93832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5275B6F-57F9-4FBE-8205-0629FC248856}"/>
              </a:ext>
            </a:extLst>
          </p:cNvPr>
          <p:cNvSpPr txBox="1"/>
          <p:nvPr/>
        </p:nvSpPr>
        <p:spPr>
          <a:xfrm>
            <a:off x="3681369" y="2643485"/>
            <a:ext cx="3280136" cy="553998"/>
          </a:xfrm>
          <a:prstGeom prst="rect">
            <a:avLst/>
          </a:prstGeom>
          <a:noFill/>
        </p:spPr>
        <p:txBody>
          <a:bodyPr wrap="square">
            <a:spAutoFit/>
          </a:bodyPr>
          <a:lstStyle/>
          <a:p>
            <a:pPr rtl="0">
              <a:spcBef>
                <a:spcPts val="0"/>
              </a:spcBef>
              <a:spcAft>
                <a:spcPts val="0"/>
              </a:spcAft>
            </a:pPr>
            <a:r>
              <a:rPr lang="en-GB" sz="600" kern="100" spc="-46" dirty="0">
                <a:latin typeface="Verdana" panose="020B0604030504040204" pitchFamily="34" charset="0"/>
                <a:ea typeface="Verdana" panose="020B0604030504040204" pitchFamily="34" charset="0"/>
                <a:cs typeface="Courier New" panose="02070309020205020404" pitchFamily="49" charset="0"/>
              </a:rPr>
              <a:t>Inducting backwards is sometimes necessary! Big step semantics instantly leap to the answer so we may need some sort of auxiliary precondition to let us leap there. We can have Structural Induction over Terms of something, and we could have induction over the Structure of Derivations.  There is a clear difference - for one of them we induct over the definitions of the language (terms), and the other over the definition of derivations from the semantics</a:t>
            </a:r>
            <a:endParaRPr lang="en-GB" sz="600" dirty="0">
              <a:latin typeface="Verdana" panose="020B0604030504040204" pitchFamily="34" charset="0"/>
              <a:ea typeface="Verdana" panose="020B0604030504040204" pitchFamily="34" charset="0"/>
            </a:endParaRPr>
          </a:p>
        </p:txBody>
      </p:sp>
      <p:pic>
        <p:nvPicPr>
          <p:cNvPr id="1030" name="Picture 6">
            <a:extLst>
              <a:ext uri="{FF2B5EF4-FFF2-40B4-BE49-F238E27FC236}">
                <a16:creationId xmlns:a16="http://schemas.microsoft.com/office/drawing/2014/main" id="{26C06822-58E8-671D-4317-20EDC3572C3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019" t="8114" r="3900"/>
          <a:stretch/>
        </p:blipFill>
        <p:spPr bwMode="auto">
          <a:xfrm>
            <a:off x="3615541" y="3159224"/>
            <a:ext cx="3232371" cy="19510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87D06A7-CA7F-E9B4-396E-0A92EA18917F}"/>
              </a:ext>
            </a:extLst>
          </p:cNvPr>
          <p:cNvSpPr txBox="1"/>
          <p:nvPr/>
        </p:nvSpPr>
        <p:spPr>
          <a:xfrm>
            <a:off x="6878442" y="-60483"/>
            <a:ext cx="1836720" cy="7201972"/>
          </a:xfrm>
          <a:prstGeom prst="rect">
            <a:avLst/>
          </a:prstGeom>
          <a:noFill/>
        </p:spPr>
        <p:txBody>
          <a:bodyPr wrap="square">
            <a:spAutoFit/>
          </a:bodyPr>
          <a:lstStyle/>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Models of Comp II</a:t>
            </a:r>
          </a:p>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3) Register Machines </a:t>
            </a:r>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kern="100" spc="-46" dirty="0">
                <a:latin typeface="Verdana" panose="020B0604030504040204" pitchFamily="34" charset="0"/>
                <a:ea typeface="Verdana" panose="020B0604030504040204" pitchFamily="34" charset="0"/>
                <a:cs typeface="Courier New" panose="02070309020205020404" pitchFamily="49" charset="0"/>
              </a:rPr>
              <a:t>Operate with Natural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Nums</a:t>
            </a:r>
            <a:r>
              <a:rPr lang="en-GB" sz="600" kern="100" spc="-46" dirty="0">
                <a:latin typeface="Verdana" panose="020B0604030504040204" pitchFamily="34" charset="0"/>
                <a:ea typeface="Verdana" panose="020B0604030504040204" pitchFamily="34" charset="0"/>
                <a:cs typeface="Courier New" panose="02070309020205020404" pitchFamily="49" charset="0"/>
              </a:rPr>
              <a:t> on finitely many registers. Turing Complete. Instructions:</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1) R</a:t>
            </a:r>
            <a:r>
              <a:rPr lang="en-GB" sz="600" kern="100" spc="-46" baseline="30000" dirty="0">
                <a:latin typeface="Verdana" panose="020B0604030504040204" pitchFamily="34" charset="0"/>
                <a:ea typeface="Verdana" panose="020B0604030504040204" pitchFamily="34" charset="0"/>
                <a:cs typeface="Courier New" panose="02070309020205020404" pitchFamily="49" charset="0"/>
              </a:rPr>
              <a:t>+</a:t>
            </a:r>
            <a:r>
              <a:rPr lang="en-GB" sz="600" kern="100" spc="-46" dirty="0">
                <a:latin typeface="Verdana" panose="020B0604030504040204" pitchFamily="34" charset="0"/>
                <a:ea typeface="Verdana" panose="020B0604030504040204" pitchFamily="34" charset="0"/>
                <a:cs typeface="Courier New" panose="02070309020205020404" pitchFamily="49" charset="0"/>
              </a:rPr>
              <a:t> </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L</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i</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 Add 1 to R and jump to L.</a:t>
            </a:r>
          </a:p>
          <a:p>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2) R</a:t>
            </a:r>
            <a:r>
              <a:rPr lang="en-GB" sz="600" kern="100" spc="-46" baseline="30000"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L</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i</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a:t>
            </a:r>
            <a:r>
              <a:rPr lang="en-GB" sz="600" kern="100" spc="-46" dirty="0" err="1">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L</a:t>
            </a:r>
            <a:r>
              <a:rPr lang="en-GB" sz="600" kern="100" spc="-46" baseline="-25000" dirty="0" err="1">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j</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If R &gt; 0, subtract 1 and jump to L</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i</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a:t>
            </a:r>
          </a:p>
          <a:p>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else jump to </a:t>
            </a:r>
            <a:r>
              <a:rPr lang="en-GB" sz="600" kern="100" spc="-46" dirty="0" err="1">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L</a:t>
            </a:r>
            <a:r>
              <a:rPr lang="en-GB" sz="600" kern="100" spc="-46" baseline="-25000" dirty="0" err="1">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j</a:t>
            </a:r>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kern="100" spc="-46" dirty="0">
                <a:latin typeface="Verdana" panose="020B0604030504040204" pitchFamily="34" charset="0"/>
                <a:ea typeface="Verdana" panose="020B0604030504040204" pitchFamily="34" charset="0"/>
                <a:cs typeface="Courier New" panose="02070309020205020404" pitchFamily="49" charset="0"/>
              </a:rPr>
              <a:t>3) HALT – stop executing instructions</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Code Representation: Each Instruction consists if a label (line number) and a body (one of 3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instr</a:t>
            </a:r>
            <a:r>
              <a:rPr lang="en-GB" sz="600" kern="100" spc="-46" dirty="0">
                <a:latin typeface="Verdana" panose="020B0604030504040204" pitchFamily="34" charset="0"/>
                <a:ea typeface="Verdana" panose="020B0604030504040204" pitchFamily="34" charset="0"/>
                <a:cs typeface="Courier New" panose="02070309020205020404" pitchFamily="49" charset="0"/>
              </a:rPr>
              <a:t> above).</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A register machine configuration has the form:</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C = (l, r</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rPr>
              <a:t>0</a:t>
            </a:r>
            <a:r>
              <a:rPr lang="en-GB" sz="600" kern="100" spc="-46" dirty="0">
                <a:latin typeface="Verdana" panose="020B0604030504040204" pitchFamily="34" charset="0"/>
                <a:ea typeface="Verdana" panose="020B0604030504040204" pitchFamily="34" charset="0"/>
                <a:cs typeface="Courier New" panose="02070309020205020404" pitchFamily="49" charset="0"/>
              </a:rPr>
              <a:t>, …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r</a:t>
            </a:r>
            <a:r>
              <a:rPr lang="en-GB" sz="600" kern="100" spc="-46" baseline="-25000" dirty="0" err="1">
                <a:latin typeface="Verdana" panose="020B0604030504040204" pitchFamily="34" charset="0"/>
                <a:ea typeface="Verdana" panose="020B0604030504040204" pitchFamily="34" charset="0"/>
                <a:cs typeface="Courier New" panose="02070309020205020404" pitchFamily="49" charset="0"/>
              </a:rPr>
              <a:t>n</a:t>
            </a:r>
            <a:r>
              <a:rPr lang="en-GB" sz="600" kern="100" spc="-46" dirty="0">
                <a:latin typeface="Verdana" panose="020B0604030504040204" pitchFamily="34" charset="0"/>
                <a:ea typeface="Verdana" panose="020B0604030504040204" pitchFamily="34" charset="0"/>
                <a:cs typeface="Courier New" panose="02070309020205020404" pitchFamily="49" charset="0"/>
              </a:rPr>
              <a:t>) – standing for label and then all the register contents. R</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rPr>
              <a:t>i</a:t>
            </a:r>
            <a:r>
              <a:rPr lang="en-GB" sz="600" kern="100" spc="-46" dirty="0">
                <a:latin typeface="Verdana" panose="020B0604030504040204" pitchFamily="34" charset="0"/>
                <a:ea typeface="Verdana" panose="020B0604030504040204" pitchFamily="34" charset="0"/>
                <a:cs typeface="Courier New" panose="02070309020205020404" pitchFamily="49" charset="0"/>
              </a:rPr>
              <a:t> = x in the config c means the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ith</a:t>
            </a:r>
            <a:r>
              <a:rPr lang="en-GB" sz="600" kern="100" spc="-46" dirty="0">
                <a:latin typeface="Verdana" panose="020B0604030504040204" pitchFamily="34" charset="0"/>
                <a:ea typeface="Verdana" panose="020B0604030504040204" pitchFamily="34" charset="0"/>
                <a:cs typeface="Courier New" panose="02070309020205020404" pitchFamily="49" charset="0"/>
              </a:rPr>
              <a:t> register of C has value x.</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Graph Representation: </a:t>
            </a:r>
            <a:r>
              <a:rPr lang="en-GB" sz="600" b="1" kern="100" spc="-46" dirty="0">
                <a:latin typeface="Verdana" panose="020B0604030504040204" pitchFamily="34" charset="0"/>
                <a:ea typeface="Verdana" panose="020B0604030504040204" pitchFamily="34" charset="0"/>
                <a:cs typeface="Courier New" panose="02070309020205020404" pitchFamily="49" charset="0"/>
              </a:rPr>
              <a:t>Don’t Forget START </a:t>
            </a:r>
            <a:r>
              <a:rPr lang="en-GB" sz="600" b="1"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a:t>
            </a:r>
          </a:p>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3.1) True and Erroneous Halts</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For a finite computation (C</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rPr>
              <a:t>1</a:t>
            </a:r>
            <a:r>
              <a:rPr lang="en-GB" sz="600" kern="100" spc="-46" dirty="0">
                <a:latin typeface="Verdana" panose="020B0604030504040204" pitchFamily="34" charset="0"/>
                <a:ea typeface="Verdana" panose="020B0604030504040204" pitchFamily="34" charset="0"/>
                <a:cs typeface="Courier New" panose="02070309020205020404" pitchFamily="49" charset="0"/>
              </a:rPr>
              <a:t>,C</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rPr>
              <a:t>2</a:t>
            </a:r>
            <a:r>
              <a:rPr lang="en-GB" sz="600" kern="100" spc="-46" dirty="0">
                <a:latin typeface="Verdana" panose="020B0604030504040204" pitchFamily="34" charset="0"/>
                <a:ea typeface="Verdana" panose="020B0604030504040204" pitchFamily="34" charset="0"/>
                <a:cs typeface="Courier New" panose="02070309020205020404" pitchFamily="49" charset="0"/>
              </a:rPr>
              <a:t>,… C</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rPr>
              <a:t>m</a:t>
            </a:r>
            <a:r>
              <a:rPr lang="en-GB" sz="600" kern="100" spc="-46" dirty="0">
                <a:latin typeface="Verdana" panose="020B0604030504040204" pitchFamily="34" charset="0"/>
                <a:ea typeface="Verdana" panose="020B0604030504040204" pitchFamily="34" charset="0"/>
                <a:cs typeface="Courier New" panose="02070309020205020404" pitchFamily="49" charset="0"/>
              </a:rPr>
              <a:t>), the halting configuration is denoted as C</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rPr>
              <a:t>m</a:t>
            </a:r>
            <a:r>
              <a:rPr lang="en-GB" sz="600" kern="100" spc="-46" dirty="0">
                <a:latin typeface="Verdana" panose="020B0604030504040204" pitchFamily="34" charset="0"/>
                <a:ea typeface="Verdana" panose="020B0604030504040204" pitchFamily="34" charset="0"/>
                <a:cs typeface="Courier New" panose="02070309020205020404" pitchFamily="49" charset="0"/>
              </a:rPr>
              <a:t> = (l, r</a:t>
            </a:r>
            <a:r>
              <a:rPr lang="en-GB" sz="600" kern="100" spc="-46" baseline="-25000" dirty="0">
                <a:latin typeface="Verdana" panose="020B0604030504040204" pitchFamily="34" charset="0"/>
                <a:ea typeface="Verdana" panose="020B0604030504040204" pitchFamily="34" charset="0"/>
                <a:cs typeface="Courier New" panose="02070309020205020404" pitchFamily="49" charset="0"/>
              </a:rPr>
              <a:t>1</a:t>
            </a:r>
            <a:r>
              <a:rPr lang="en-GB" sz="600" kern="100" spc="-46" dirty="0">
                <a:latin typeface="Verdana" panose="020B0604030504040204" pitchFamily="34" charset="0"/>
                <a:ea typeface="Verdana" panose="020B0604030504040204" pitchFamily="34" charset="0"/>
                <a:cs typeface="Courier New" panose="02070309020205020404" pitchFamily="49" charset="0"/>
              </a:rPr>
              <a:t> …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r</a:t>
            </a:r>
            <a:r>
              <a:rPr lang="en-GB" sz="600" kern="100" spc="-46" baseline="-25000" dirty="0" err="1">
                <a:latin typeface="Verdana" panose="020B0604030504040204" pitchFamily="34" charset="0"/>
                <a:ea typeface="Verdana" panose="020B0604030504040204" pitchFamily="34" charset="0"/>
                <a:cs typeface="Courier New" panose="02070309020205020404" pitchFamily="49" charset="0"/>
              </a:rPr>
              <a:t>n</a:t>
            </a:r>
            <a:r>
              <a:rPr lang="en-GB" sz="600" kern="100" spc="-46" dirty="0">
                <a:latin typeface="Verdana" panose="020B0604030504040204" pitchFamily="34" charset="0"/>
                <a:ea typeface="Verdana" panose="020B0604030504040204" pitchFamily="34" charset="0"/>
                <a:cs typeface="Courier New" panose="02070309020205020404" pitchFamily="49" charset="0"/>
              </a:rPr>
              <a:t>). If l is HALT, then we have a </a:t>
            </a:r>
            <a:r>
              <a:rPr lang="en-GB" sz="600" b="1" kern="100" spc="-46" dirty="0">
                <a:latin typeface="Verdana" panose="020B0604030504040204" pitchFamily="34" charset="0"/>
                <a:ea typeface="Verdana" panose="020B0604030504040204" pitchFamily="34" charset="0"/>
                <a:cs typeface="Courier New" panose="02070309020205020404" pitchFamily="49" charset="0"/>
              </a:rPr>
              <a:t>Proper Halt</a:t>
            </a:r>
            <a:r>
              <a:rPr lang="en-GB" sz="600" kern="100" spc="-46" dirty="0">
                <a:latin typeface="Verdana" panose="020B0604030504040204" pitchFamily="34" charset="0"/>
                <a:ea typeface="Verdana" panose="020B0604030504040204" pitchFamily="34" charset="0"/>
                <a:cs typeface="Courier New" panose="02070309020205020404" pitchFamily="49" charset="0"/>
              </a:rPr>
              <a:t> otherwise if we jump to some instruction which doesn’t exist then we have an </a:t>
            </a:r>
            <a:r>
              <a:rPr lang="en-GB" sz="600" b="1" kern="100" spc="-46" dirty="0">
                <a:latin typeface="Verdana" panose="020B0604030504040204" pitchFamily="34" charset="0"/>
                <a:ea typeface="Verdana" panose="020B0604030504040204" pitchFamily="34" charset="0"/>
                <a:cs typeface="Courier New" panose="02070309020205020404" pitchFamily="49" charset="0"/>
              </a:rPr>
              <a:t>Erroneous Halt.</a:t>
            </a:r>
            <a:r>
              <a:rPr lang="en-GB" sz="600" kern="100" spc="-46" dirty="0">
                <a:latin typeface="Verdana" panose="020B0604030504040204" pitchFamily="34" charset="0"/>
                <a:ea typeface="Verdana" panose="020B0604030504040204" pitchFamily="34" charset="0"/>
                <a:cs typeface="Courier New" panose="02070309020205020404" pitchFamily="49" charset="0"/>
              </a:rPr>
              <a:t> </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Computation is </a:t>
            </a:r>
            <a:r>
              <a:rPr lang="en-GB" sz="600" b="1" kern="100" spc="-46" dirty="0">
                <a:latin typeface="Verdana" panose="020B0604030504040204" pitchFamily="34" charset="0"/>
                <a:ea typeface="Verdana" panose="020B0604030504040204" pitchFamily="34" charset="0"/>
                <a:cs typeface="Courier New" panose="02070309020205020404" pitchFamily="49" charset="0"/>
              </a:rPr>
              <a:t>deterministic</a:t>
            </a:r>
            <a:r>
              <a:rPr lang="en-GB" sz="600" kern="100" spc="-46" dirty="0">
                <a:latin typeface="Verdana" panose="020B0604030504040204" pitchFamily="34" charset="0"/>
                <a:ea typeface="Verdana" panose="020B0604030504040204" pitchFamily="34" charset="0"/>
                <a:cs typeface="Courier New" panose="02070309020205020404" pitchFamily="49" charset="0"/>
              </a:rPr>
              <a:t>: relation between initial and final register contents is a partial function (loops forever if undefined for a given input).</a:t>
            </a:r>
          </a:p>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3.2) Computable Functions</a:t>
            </a: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3.3) The Halting Problem</a:t>
            </a:r>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The Halting problem is Undecidable (Proof):</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Assume that we have H such that H(A, D) = 1, if A(D) – that is the algorithm A on input D halts (↓) return 1, or 0 otherwise (↑)</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First Construct C such that “given input A, compute H(A, A); if H(A, A) = 0 (halts) then return 1 else loop forever”.</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1) Then ∀A: (C(A)↓ </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H(A, A) = 0) </a:t>
            </a:r>
          </a:p>
          <a:p>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2) </a:t>
            </a:r>
            <a:r>
              <a:rPr lang="en-GB" sz="600" kern="100" spc="-46" dirty="0">
                <a:latin typeface="Verdana" panose="020B0604030504040204" pitchFamily="34" charset="0"/>
                <a:ea typeface="Verdana" panose="020B0604030504040204" pitchFamily="34" charset="0"/>
                <a:cs typeface="Courier New" panose="02070309020205020404" pitchFamily="49" charset="0"/>
              </a:rPr>
              <a:t>∀A: (</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H(A, A) = 0  ¬A(A)</a:t>
            </a:r>
            <a:r>
              <a:rPr lang="en-GB" sz="600" kern="100" spc="-46" dirty="0">
                <a:latin typeface="Verdana" panose="020B0604030504040204" pitchFamily="34" charset="0"/>
                <a:ea typeface="Verdana" panose="020B0604030504040204" pitchFamily="34" charset="0"/>
                <a:cs typeface="Courier New" panose="02070309020205020404" pitchFamily="49" charset="0"/>
              </a:rPr>
              <a:t>↓</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a:t>
            </a:r>
          </a:p>
          <a:p>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3)</a:t>
            </a:r>
            <a:r>
              <a:rPr lang="en-GB" sz="600" kern="100" spc="-46" dirty="0">
                <a:latin typeface="Verdana" panose="020B0604030504040204" pitchFamily="34" charset="0"/>
                <a:ea typeface="Verdana" panose="020B0604030504040204" pitchFamily="34" charset="0"/>
                <a:cs typeface="Courier New" panose="02070309020205020404" pitchFamily="49" charset="0"/>
              </a:rPr>
              <a:t> ∀A: (</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C(A) = 0  ¬A(A)</a:t>
            </a:r>
            <a:r>
              <a:rPr lang="en-GB" sz="600" kern="100" spc="-46" dirty="0">
                <a:latin typeface="Verdana" panose="020B0604030504040204" pitchFamily="34" charset="0"/>
                <a:ea typeface="Verdana" panose="020B0604030504040204" pitchFamily="34" charset="0"/>
                <a:cs typeface="Courier New" panose="02070309020205020404" pitchFamily="49" charset="0"/>
              </a:rPr>
              <a:t>↓</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a:t>
            </a:r>
          </a:p>
          <a:p>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4) Take A to be C: C(C)</a:t>
            </a:r>
            <a:r>
              <a:rPr lang="en-GB" sz="600" kern="100" spc="-46" dirty="0">
                <a:latin typeface="Verdana" panose="020B0604030504040204" pitchFamily="34" charset="0"/>
                <a:ea typeface="Verdana" panose="020B0604030504040204" pitchFamily="34" charset="0"/>
                <a:cs typeface="Courier New" panose="02070309020205020404" pitchFamily="49" charset="0"/>
              </a:rPr>
              <a:t>↓</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  ¬C(C)</a:t>
            </a:r>
            <a:r>
              <a:rPr lang="en-GB" sz="600" kern="100" spc="-46" dirty="0">
                <a:latin typeface="Verdana" panose="020B0604030504040204" pitchFamily="34" charset="0"/>
                <a:ea typeface="Verdana" panose="020B0604030504040204" pitchFamily="34" charset="0"/>
                <a:cs typeface="Courier New" panose="02070309020205020404" pitchFamily="49" charset="0"/>
              </a:rPr>
              <a:t>↓, contradiction, we don’t have a machine which decides the halting problem – it’s undecidable.</a:t>
            </a:r>
          </a:p>
          <a:p>
            <a:endPar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r>
              <a:rPr lang="en-GB" sz="600" kern="100" spc="-46" dirty="0">
                <a:latin typeface="Verdana" panose="020B0604030504040204" pitchFamily="34" charset="0"/>
                <a:ea typeface="Verdana" panose="020B0604030504040204" pitchFamily="34" charset="0"/>
                <a:cs typeface="Courier New" panose="02070309020205020404" pitchFamily="49" charset="0"/>
              </a:rPr>
              <a:t>Explanation: </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C is H with a modified output - if H decided our program halts then return 1 or loop forever. </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1) Feed arb program A into C. If C(A) halts, then we know H(A, A) doesn’t halt, and returns 0. </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2) Because H(A, A) = 0, we know ¬A(A) by definition of H(A, A).</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3) So, C(A) implies A doesn’t halt. </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4) Then just take C as A and we have contradiction!</a:t>
            </a:r>
          </a:p>
        </p:txBody>
      </p:sp>
      <p:pic>
        <p:nvPicPr>
          <p:cNvPr id="1032" name="Picture 8">
            <a:extLst>
              <a:ext uri="{FF2B5EF4-FFF2-40B4-BE49-F238E27FC236}">
                <a16:creationId xmlns:a16="http://schemas.microsoft.com/office/drawing/2014/main" id="{40A73B06-B720-879A-EE83-EBE1652101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61659" y="2462427"/>
            <a:ext cx="1953503" cy="8682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F677753-1542-00E2-D7FA-D831F3D8A90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7912" y="3565702"/>
            <a:ext cx="1991708" cy="11381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AB45DFC-B805-7FB1-CA34-5FA009D4C9A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61131" y="5122117"/>
            <a:ext cx="1874270" cy="11939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34082F5C-BF88-914A-00BF-52EC4E390A3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43517" y="6311043"/>
            <a:ext cx="1711642" cy="110417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DA68516-0C38-6A07-14D2-471FA815149D}"/>
              </a:ext>
            </a:extLst>
          </p:cNvPr>
          <p:cNvSpPr txBox="1"/>
          <p:nvPr/>
        </p:nvSpPr>
        <p:spPr>
          <a:xfrm>
            <a:off x="5718648" y="4993344"/>
            <a:ext cx="5317066" cy="184666"/>
          </a:xfrm>
          <a:prstGeom prst="rect">
            <a:avLst/>
          </a:prstGeom>
          <a:noFill/>
        </p:spPr>
        <p:txBody>
          <a:bodyPr wrap="square">
            <a:spAutoFit/>
          </a:bodyPr>
          <a:lstStyle/>
          <a:p>
            <a:r>
              <a:rPr lang="en-GB" sz="600" b="1" u="sng" kern="100" spc="-46" dirty="0">
                <a:solidFill>
                  <a:srgbClr val="FF0000"/>
                </a:solidFill>
                <a:latin typeface="Verdana" panose="020B0604030504040204" pitchFamily="34" charset="0"/>
                <a:ea typeface="Verdana" panose="020B0604030504040204" pitchFamily="34" charset="0"/>
                <a:cs typeface="Courier New" panose="02070309020205020404" pitchFamily="49" charset="0"/>
              </a:rPr>
              <a:t>More Undecidable Problems</a:t>
            </a:r>
            <a:endParaRPr lang="en-GB" sz="600" b="1" u="sng" dirty="0">
              <a:solidFill>
                <a:srgbClr val="FF0000"/>
              </a:solidFill>
            </a:endParaRPr>
          </a:p>
        </p:txBody>
      </p:sp>
      <p:sp>
        <p:nvSpPr>
          <p:cNvPr id="22" name="TextBox 21">
            <a:extLst>
              <a:ext uri="{FF2B5EF4-FFF2-40B4-BE49-F238E27FC236}">
                <a16:creationId xmlns:a16="http://schemas.microsoft.com/office/drawing/2014/main" id="{FF0EEB19-A33E-D7D6-012E-FCF20512FDEA}"/>
              </a:ext>
            </a:extLst>
          </p:cNvPr>
          <p:cNvSpPr txBox="1"/>
          <p:nvPr/>
        </p:nvSpPr>
        <p:spPr>
          <a:xfrm>
            <a:off x="8897513" y="-49212"/>
            <a:ext cx="1575857" cy="6832640"/>
          </a:xfrm>
          <a:prstGeom prst="rect">
            <a:avLst/>
          </a:prstGeom>
          <a:noFill/>
        </p:spPr>
        <p:txBody>
          <a:bodyPr wrap="square" rtlCol="0">
            <a:spAutoFit/>
          </a:bodyPr>
          <a:lstStyle/>
          <a:p>
            <a:r>
              <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4) Turing Machines</a:t>
            </a: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r>
              <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Theorem: </a:t>
            </a:r>
            <a:r>
              <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The computation of a Turing machine M can be implemented by a register machine</a:t>
            </a:r>
            <a:r>
              <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a:t>
            </a:r>
            <a:endPar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a:p>
            <a:r>
              <a:rPr lang="en-GB" sz="600" b="1" u="sng"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rPr>
              <a:t>Lists as Tape:</a:t>
            </a:r>
          </a:p>
          <a:p>
            <a:endParaRPr lang="en-GB" sz="600" kern="100" spc="-46" dirty="0">
              <a:latin typeface="Verdana" panose="020B0604030504040204" pitchFamily="34" charset="0"/>
              <a:ea typeface="Verdana" panose="020B0604030504040204" pitchFamily="34" charset="0"/>
              <a:cs typeface="Courier New" panose="02070309020205020404" pitchFamily="49" charset="0"/>
              <a:sym typeface="Wingdings" panose="05000000000000000000" pitchFamily="2" charset="2"/>
            </a:endParaRPr>
          </a:p>
        </p:txBody>
      </p:sp>
      <p:pic>
        <p:nvPicPr>
          <p:cNvPr id="1040" name="Picture 16">
            <a:extLst>
              <a:ext uri="{FF2B5EF4-FFF2-40B4-BE49-F238E27FC236}">
                <a16:creationId xmlns:a16="http://schemas.microsoft.com/office/drawing/2014/main" id="{4A0CF43B-B5C5-D164-32CD-77C0DDC7A0C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68446" y="125737"/>
            <a:ext cx="1978904" cy="119860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DDCB0AE4-AF12-E445-BD60-2A52147BC3C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42426" y="1344561"/>
            <a:ext cx="1904924" cy="84316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7CF562FE-722F-1C78-99BA-A0897AA9345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15162" y="2220680"/>
            <a:ext cx="1817327" cy="112124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0CAB3195-593A-D70B-F5D4-014B160A6C96}"/>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r="21488" b="23503"/>
          <a:stretch/>
        </p:blipFill>
        <p:spPr bwMode="auto">
          <a:xfrm>
            <a:off x="8897513" y="3347758"/>
            <a:ext cx="1413175" cy="94799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833AA0AD-0E5C-73A7-95E1-B056FD6828E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807189" y="4309573"/>
            <a:ext cx="1725283" cy="98162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35ADB348-E6E0-201D-A2D1-365223A3B3BB}"/>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r="1147"/>
          <a:stretch/>
        </p:blipFill>
        <p:spPr bwMode="auto">
          <a:xfrm>
            <a:off x="8803068" y="5278374"/>
            <a:ext cx="1641515" cy="83433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1DDE060B-9F0F-2019-0F0E-5D5B1B73FEE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863662" y="6571960"/>
            <a:ext cx="1614980" cy="843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593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CD54711C-0D56-F415-E31E-7EED87650441}"/>
              </a:ext>
            </a:extLst>
          </p:cNvPr>
          <p:cNvPicPr>
            <a:picLocks noChangeAspect="1"/>
          </p:cNvPicPr>
          <p:nvPr/>
        </p:nvPicPr>
        <p:blipFill rotWithShape="1">
          <a:blip r:embed="rId2"/>
          <a:srcRect b="75284"/>
          <a:stretch/>
        </p:blipFill>
        <p:spPr>
          <a:xfrm>
            <a:off x="7068375" y="5325023"/>
            <a:ext cx="1143145" cy="127098"/>
          </a:xfrm>
          <a:prstGeom prst="rect">
            <a:avLst/>
          </a:prstGeom>
        </p:spPr>
      </p:pic>
      <p:pic>
        <p:nvPicPr>
          <p:cNvPr id="2071" name="Picture 38">
            <a:extLst>
              <a:ext uri="{FF2B5EF4-FFF2-40B4-BE49-F238E27FC236}">
                <a16:creationId xmlns:a16="http://schemas.microsoft.com/office/drawing/2014/main" id="{9956325C-6F57-2325-AE11-9DC8C58161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396" b="12206"/>
          <a:stretch/>
        </p:blipFill>
        <p:spPr bwMode="auto">
          <a:xfrm>
            <a:off x="3031649" y="5166270"/>
            <a:ext cx="3399873" cy="5544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010433A-FE73-17A0-6698-78C1DF4C74E2}"/>
              </a:ext>
            </a:extLst>
          </p:cNvPr>
          <p:cNvSpPr txBox="1"/>
          <p:nvPr/>
        </p:nvSpPr>
        <p:spPr>
          <a:xfrm>
            <a:off x="0" y="-53106"/>
            <a:ext cx="1968502" cy="2215991"/>
          </a:xfrm>
          <a:prstGeom prst="rect">
            <a:avLst/>
          </a:prstGeom>
          <a:noFill/>
        </p:spPr>
        <p:txBody>
          <a:bodyPr wrap="square">
            <a:spAutoFit/>
          </a:bodyPr>
          <a:lstStyle/>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4) Numerical Enc. of Pairs, Lists, Programs</a:t>
            </a:r>
          </a:p>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4.1) Pairs</a:t>
            </a: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kern="100" spc="-46" dirty="0">
                <a:latin typeface="Verdana" panose="020B0604030504040204" pitchFamily="34" charset="0"/>
                <a:ea typeface="Verdana" panose="020B0604030504040204" pitchFamily="34" charset="0"/>
                <a:cs typeface="Courier New" panose="02070309020205020404" pitchFamily="49" charset="0"/>
              </a:rPr>
              <a:t>Proof of bijection:</a:t>
            </a: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p:txBody>
      </p:sp>
      <p:pic>
        <p:nvPicPr>
          <p:cNvPr id="9" name="Picture 6">
            <a:extLst>
              <a:ext uri="{FF2B5EF4-FFF2-40B4-BE49-F238E27FC236}">
                <a16:creationId xmlns:a16="http://schemas.microsoft.com/office/drawing/2014/main" id="{03921F78-AE1E-3825-68F9-F2E4C242FD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0" r="8474"/>
          <a:stretch/>
        </p:blipFill>
        <p:spPr bwMode="auto">
          <a:xfrm>
            <a:off x="39640" y="185136"/>
            <a:ext cx="1628783" cy="12755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DA2AD6A-194E-C8AE-16BB-6D06758305F6}"/>
              </a:ext>
            </a:extLst>
          </p:cNvPr>
          <p:cNvSpPr txBox="1"/>
          <p:nvPr/>
        </p:nvSpPr>
        <p:spPr>
          <a:xfrm>
            <a:off x="0" y="2097732"/>
            <a:ext cx="1790286" cy="184666"/>
          </a:xfrm>
          <a:prstGeom prst="rect">
            <a:avLst/>
          </a:prstGeom>
          <a:noFill/>
        </p:spPr>
        <p:txBody>
          <a:bodyPr wrap="square">
            <a:spAutoFit/>
          </a:bodyPr>
          <a:lstStyle/>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4.2) Lists</a:t>
            </a:r>
          </a:p>
        </p:txBody>
      </p:sp>
      <p:pic>
        <p:nvPicPr>
          <p:cNvPr id="11" name="Picture 10">
            <a:extLst>
              <a:ext uri="{FF2B5EF4-FFF2-40B4-BE49-F238E27FC236}">
                <a16:creationId xmlns:a16="http://schemas.microsoft.com/office/drawing/2014/main" id="{794CE226-D1B6-49F3-AC87-05570BC330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51" r="7943"/>
          <a:stretch/>
        </p:blipFill>
        <p:spPr bwMode="auto">
          <a:xfrm>
            <a:off x="29332" y="2237080"/>
            <a:ext cx="1962706" cy="5172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a:extLst>
              <a:ext uri="{FF2B5EF4-FFF2-40B4-BE49-F238E27FC236}">
                <a16:creationId xmlns:a16="http://schemas.microsoft.com/office/drawing/2014/main" id="{7550EB43-B53D-D718-C1A0-583ABB72080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830"/>
          <a:stretch/>
        </p:blipFill>
        <p:spPr bwMode="auto">
          <a:xfrm>
            <a:off x="16602" y="2748697"/>
            <a:ext cx="2103088" cy="10376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F795E52E-C0FC-1804-9B7B-94034D91047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31" t="18413" r="8746" b="3495"/>
          <a:stretch/>
        </p:blipFill>
        <p:spPr bwMode="auto">
          <a:xfrm>
            <a:off x="5796" y="1570401"/>
            <a:ext cx="1672743" cy="55698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EE18C73-5F4E-52CD-9FF4-885C2B1B8D7C}"/>
              </a:ext>
            </a:extLst>
          </p:cNvPr>
          <p:cNvSpPr txBox="1"/>
          <p:nvPr/>
        </p:nvSpPr>
        <p:spPr>
          <a:xfrm>
            <a:off x="-52976" y="3707606"/>
            <a:ext cx="1790286" cy="276999"/>
          </a:xfrm>
          <a:prstGeom prst="rect">
            <a:avLst/>
          </a:prstGeom>
          <a:noFill/>
        </p:spPr>
        <p:txBody>
          <a:bodyPr wrap="square">
            <a:spAutoFit/>
          </a:bodyPr>
          <a:lstStyle/>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4.3) Programs</a:t>
            </a: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p:txBody>
      </p:sp>
      <p:pic>
        <p:nvPicPr>
          <p:cNvPr id="2050" name="Picture 2">
            <a:extLst>
              <a:ext uri="{FF2B5EF4-FFF2-40B4-BE49-F238E27FC236}">
                <a16:creationId xmlns:a16="http://schemas.microsoft.com/office/drawing/2014/main" id="{410A2CDA-16B9-EB0C-1AF1-A436FE9430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49" y="3862621"/>
            <a:ext cx="1806006" cy="11492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CF5D629-8EC2-4E4F-1951-8221902660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40" y="5008897"/>
            <a:ext cx="1853176" cy="11962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FD0CF46-2DF2-134F-0EDF-CC4DAD95A9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58" t="5113" r="1458" b="6493"/>
          <a:stretch/>
        </p:blipFill>
        <p:spPr bwMode="auto">
          <a:xfrm>
            <a:off x="18580" y="6186821"/>
            <a:ext cx="1500340" cy="70481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EF3BF6E-69BB-EC87-FBA8-EFAF0F4705B9}"/>
              </a:ext>
            </a:extLst>
          </p:cNvPr>
          <p:cNvSpPr txBox="1"/>
          <p:nvPr/>
        </p:nvSpPr>
        <p:spPr>
          <a:xfrm>
            <a:off x="-52976" y="6442102"/>
            <a:ext cx="1968502" cy="1292662"/>
          </a:xfrm>
          <a:prstGeom prst="rect">
            <a:avLst/>
          </a:prstGeom>
          <a:noFill/>
        </p:spPr>
        <p:txBody>
          <a:bodyPr wrap="square">
            <a:spAutoFit/>
          </a:bodyPr>
          <a:lstStyle/>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5) Gadgets</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Partial Reg Machine graph, with one entry wire and one or more exit. Operates on input and output regs specified in gadget name, but may also use other scratch registers </a:t>
            </a:r>
            <a:r>
              <a:rPr lang="en-GB" sz="600" b="1" kern="100" spc="-46" dirty="0">
                <a:latin typeface="Verdana" panose="020B0604030504040204" pitchFamily="34" charset="0"/>
                <a:ea typeface="Verdana" panose="020B0604030504040204" pitchFamily="34" charset="0"/>
                <a:cs typeface="Courier New" panose="02070309020205020404" pitchFamily="49" charset="0"/>
              </a:rPr>
              <a:t>(YOU MUST ZERO THEM)</a:t>
            </a:r>
            <a:r>
              <a:rPr lang="en-GB" sz="600" kern="100" spc="-46" dirty="0">
                <a:latin typeface="Verdana" panose="020B0604030504040204" pitchFamily="34" charset="0"/>
                <a:ea typeface="Verdana" panose="020B0604030504040204" pitchFamily="34" charset="0"/>
                <a:cs typeface="Courier New" panose="02070309020205020404" pitchFamily="49" charset="0"/>
              </a:rPr>
              <a:t>. Scratch regs assumed to be set to 0 initially.</a:t>
            </a: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p:txBody>
      </p:sp>
      <p:pic>
        <p:nvPicPr>
          <p:cNvPr id="17" name="Picture 16">
            <a:extLst>
              <a:ext uri="{FF2B5EF4-FFF2-40B4-BE49-F238E27FC236}">
                <a16:creationId xmlns:a16="http://schemas.microsoft.com/office/drawing/2014/main" id="{63167FC5-D6FD-F1ED-3BF8-FBE30B74F7AD}"/>
              </a:ext>
            </a:extLst>
          </p:cNvPr>
          <p:cNvPicPr>
            <a:picLocks noChangeAspect="1"/>
          </p:cNvPicPr>
          <p:nvPr/>
        </p:nvPicPr>
        <p:blipFill>
          <a:blip r:embed="rId11"/>
          <a:stretch>
            <a:fillRect/>
          </a:stretch>
        </p:blipFill>
        <p:spPr>
          <a:xfrm>
            <a:off x="1737310" y="0"/>
            <a:ext cx="712139" cy="835542"/>
          </a:xfrm>
          <a:prstGeom prst="rect">
            <a:avLst/>
          </a:prstGeom>
        </p:spPr>
      </p:pic>
      <p:pic>
        <p:nvPicPr>
          <p:cNvPr id="19" name="Picture 18">
            <a:extLst>
              <a:ext uri="{FF2B5EF4-FFF2-40B4-BE49-F238E27FC236}">
                <a16:creationId xmlns:a16="http://schemas.microsoft.com/office/drawing/2014/main" id="{F0D5B94E-56E1-6506-74C2-2E76A0FC4759}"/>
              </a:ext>
            </a:extLst>
          </p:cNvPr>
          <p:cNvPicPr>
            <a:picLocks noChangeAspect="1"/>
          </p:cNvPicPr>
          <p:nvPr/>
        </p:nvPicPr>
        <p:blipFill>
          <a:blip r:embed="rId12"/>
          <a:stretch>
            <a:fillRect/>
          </a:stretch>
        </p:blipFill>
        <p:spPr>
          <a:xfrm>
            <a:off x="2446326" y="0"/>
            <a:ext cx="654142" cy="835542"/>
          </a:xfrm>
          <a:prstGeom prst="rect">
            <a:avLst/>
          </a:prstGeom>
        </p:spPr>
      </p:pic>
      <p:pic>
        <p:nvPicPr>
          <p:cNvPr id="21" name="Picture 20">
            <a:extLst>
              <a:ext uri="{FF2B5EF4-FFF2-40B4-BE49-F238E27FC236}">
                <a16:creationId xmlns:a16="http://schemas.microsoft.com/office/drawing/2014/main" id="{1DD9D95D-C14F-61F5-9DCA-4DA3217F0AED}"/>
              </a:ext>
            </a:extLst>
          </p:cNvPr>
          <p:cNvPicPr>
            <a:picLocks noChangeAspect="1"/>
          </p:cNvPicPr>
          <p:nvPr/>
        </p:nvPicPr>
        <p:blipFill>
          <a:blip r:embed="rId13"/>
          <a:stretch>
            <a:fillRect/>
          </a:stretch>
        </p:blipFill>
        <p:spPr>
          <a:xfrm>
            <a:off x="3089460" y="34294"/>
            <a:ext cx="712926" cy="956450"/>
          </a:xfrm>
          <a:prstGeom prst="rect">
            <a:avLst/>
          </a:prstGeom>
        </p:spPr>
      </p:pic>
      <p:pic>
        <p:nvPicPr>
          <p:cNvPr id="23" name="Picture 22">
            <a:extLst>
              <a:ext uri="{FF2B5EF4-FFF2-40B4-BE49-F238E27FC236}">
                <a16:creationId xmlns:a16="http://schemas.microsoft.com/office/drawing/2014/main" id="{3CDFECBD-93CE-37AB-29CB-B454E12DF42A}"/>
              </a:ext>
            </a:extLst>
          </p:cNvPr>
          <p:cNvPicPr>
            <a:picLocks noChangeAspect="1"/>
          </p:cNvPicPr>
          <p:nvPr/>
        </p:nvPicPr>
        <p:blipFill>
          <a:blip r:embed="rId14"/>
          <a:stretch>
            <a:fillRect/>
          </a:stretch>
        </p:blipFill>
        <p:spPr>
          <a:xfrm>
            <a:off x="1646096" y="845849"/>
            <a:ext cx="988635" cy="810060"/>
          </a:xfrm>
          <a:prstGeom prst="rect">
            <a:avLst/>
          </a:prstGeom>
        </p:spPr>
      </p:pic>
      <p:pic>
        <p:nvPicPr>
          <p:cNvPr id="2060" name="Picture 12">
            <a:extLst>
              <a:ext uri="{FF2B5EF4-FFF2-40B4-BE49-F238E27FC236}">
                <a16:creationId xmlns:a16="http://schemas.microsoft.com/office/drawing/2014/main" id="{E5B785CB-C348-DB4F-E0FC-AA4FFE34A49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45049" y="1290093"/>
            <a:ext cx="1357804" cy="9166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A718CC47-5838-71DF-E4C1-E0B9F0FECB3B}"/>
              </a:ext>
            </a:extLst>
          </p:cNvPr>
          <p:cNvPicPr>
            <a:picLocks noChangeAspect="1"/>
          </p:cNvPicPr>
          <p:nvPr/>
        </p:nvPicPr>
        <p:blipFill rotWithShape="1">
          <a:blip r:embed="rId16"/>
          <a:srcRect l="19616" t="15707"/>
          <a:stretch/>
        </p:blipFill>
        <p:spPr>
          <a:xfrm>
            <a:off x="2234778" y="2164919"/>
            <a:ext cx="1697070" cy="1223839"/>
          </a:xfrm>
          <a:prstGeom prst="rect">
            <a:avLst/>
          </a:prstGeom>
        </p:spPr>
      </p:pic>
      <p:sp>
        <p:nvSpPr>
          <p:cNvPr id="26" name="TextBox 25">
            <a:extLst>
              <a:ext uri="{FF2B5EF4-FFF2-40B4-BE49-F238E27FC236}">
                <a16:creationId xmlns:a16="http://schemas.microsoft.com/office/drawing/2014/main" id="{FDE89A41-DF24-7E24-FFEE-9EB152891D41}"/>
              </a:ext>
            </a:extLst>
          </p:cNvPr>
          <p:cNvSpPr txBox="1"/>
          <p:nvPr/>
        </p:nvSpPr>
        <p:spPr>
          <a:xfrm>
            <a:off x="2146915" y="2039125"/>
            <a:ext cx="1790286" cy="1938992"/>
          </a:xfrm>
          <a:prstGeom prst="rect">
            <a:avLst/>
          </a:prstGeom>
          <a:noFill/>
        </p:spPr>
        <p:txBody>
          <a:bodyPr wrap="square">
            <a:spAutoFit/>
          </a:bodyPr>
          <a:lstStyle/>
          <a:p>
            <a:r>
              <a:rPr lang="en-GB" sz="600" kern="100" spc="-46" dirty="0">
                <a:latin typeface="Verdana" panose="020B0604030504040204" pitchFamily="34" charset="0"/>
                <a:ea typeface="Verdana" panose="020B0604030504040204" pitchFamily="34" charset="0"/>
                <a:cs typeface="Courier New" panose="02070309020205020404" pitchFamily="49" charset="0"/>
              </a:rPr>
              <a:t>6) Pop</a:t>
            </a: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kern="100" spc="-46" dirty="0">
                <a:latin typeface="Verdana" panose="020B0604030504040204" pitchFamily="34" charset="0"/>
                <a:ea typeface="Verdana" panose="020B0604030504040204" pitchFamily="34" charset="0"/>
                <a:cs typeface="Courier New" panose="02070309020205020404" pitchFamily="49" charset="0"/>
              </a:rPr>
              <a:t>Note that the first bit, until L+, is basically just doing some checks, and establishing some Preconditions. After that, we basically get to the inverse of the push machine.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Ie</a:t>
            </a:r>
            <a:r>
              <a:rPr lang="en-GB" sz="600" kern="100" spc="-46" dirty="0">
                <a:latin typeface="Verdana" panose="020B0604030504040204" pitchFamily="34" charset="0"/>
                <a:ea typeface="Verdana" panose="020B0604030504040204" pitchFamily="34" charset="0"/>
                <a:cs typeface="Courier New" panose="02070309020205020404" pitchFamily="49" charset="0"/>
              </a:rPr>
              <a:t>, the triangle subtracts 1 from L and then halves). We increase X each time we do this.</a:t>
            </a:r>
          </a:p>
        </p:txBody>
      </p:sp>
      <p:sp>
        <p:nvSpPr>
          <p:cNvPr id="27" name="TextBox 26">
            <a:extLst>
              <a:ext uri="{FF2B5EF4-FFF2-40B4-BE49-F238E27FC236}">
                <a16:creationId xmlns:a16="http://schemas.microsoft.com/office/drawing/2014/main" id="{FC2EA423-64BD-FF0C-2964-E587673DF250}"/>
              </a:ext>
            </a:extLst>
          </p:cNvPr>
          <p:cNvSpPr txBox="1"/>
          <p:nvPr/>
        </p:nvSpPr>
        <p:spPr>
          <a:xfrm>
            <a:off x="2587894" y="977269"/>
            <a:ext cx="1790286" cy="369332"/>
          </a:xfrm>
          <a:prstGeom prst="rect">
            <a:avLst/>
          </a:prstGeom>
          <a:noFill/>
        </p:spPr>
        <p:txBody>
          <a:bodyPr wrap="square">
            <a:spAutoFit/>
          </a:bodyPr>
          <a:lstStyle/>
          <a:p>
            <a:r>
              <a:rPr lang="en-GB" sz="600" kern="100" spc="-46" dirty="0">
                <a:latin typeface="Verdana" panose="020B0604030504040204" pitchFamily="34" charset="0"/>
                <a:ea typeface="Verdana" panose="020B0604030504040204" pitchFamily="34" charset="0"/>
                <a:cs typeface="Courier New" panose="02070309020205020404" pitchFamily="49" charset="0"/>
              </a:rPr>
              <a:t>5) Push, Push and Pop work by </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removing or adding an item to a list </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(numerical encoding of lists).</a:t>
            </a:r>
          </a:p>
        </p:txBody>
      </p:sp>
      <p:sp>
        <p:nvSpPr>
          <p:cNvPr id="28" name="TextBox 27">
            <a:extLst>
              <a:ext uri="{FF2B5EF4-FFF2-40B4-BE49-F238E27FC236}">
                <a16:creationId xmlns:a16="http://schemas.microsoft.com/office/drawing/2014/main" id="{4F929F98-C845-2A75-70FF-3CA6B7DE5283}"/>
              </a:ext>
            </a:extLst>
          </p:cNvPr>
          <p:cNvSpPr txBox="1"/>
          <p:nvPr/>
        </p:nvSpPr>
        <p:spPr>
          <a:xfrm>
            <a:off x="1793818" y="3842435"/>
            <a:ext cx="1968502" cy="276999"/>
          </a:xfrm>
          <a:prstGeom prst="rect">
            <a:avLst/>
          </a:prstGeom>
          <a:noFill/>
        </p:spPr>
        <p:txBody>
          <a:bodyPr wrap="square">
            <a:spAutoFit/>
          </a:bodyPr>
          <a:lstStyle/>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6) The Universal Register Machine:</a:t>
            </a:r>
            <a:endParaRPr lang="en-GB" sz="600"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p:txBody>
      </p:sp>
      <p:pic>
        <p:nvPicPr>
          <p:cNvPr id="2066" name="Picture 18">
            <a:extLst>
              <a:ext uri="{FF2B5EF4-FFF2-40B4-BE49-F238E27FC236}">
                <a16:creationId xmlns:a16="http://schemas.microsoft.com/office/drawing/2014/main" id="{4ECD92BC-E740-C39F-3434-EEC80CB6530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30563" y="3980809"/>
            <a:ext cx="1885296" cy="114260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DFFD692A-DA96-E673-E876-BA0C81788F3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60344" y="5883502"/>
            <a:ext cx="1820806" cy="1211068"/>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4003220F-65DC-C855-F48F-A06AB8698E5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76343" y="25201"/>
            <a:ext cx="2044644" cy="134981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6147B115-DED8-4539-2E43-455CAF48053E}"/>
              </a:ext>
            </a:extLst>
          </p:cNvPr>
          <p:cNvSpPr txBox="1"/>
          <p:nvPr/>
        </p:nvSpPr>
        <p:spPr>
          <a:xfrm>
            <a:off x="3851647" y="1343527"/>
            <a:ext cx="1968502" cy="276999"/>
          </a:xfrm>
          <a:prstGeom prst="rect">
            <a:avLst/>
          </a:prstGeom>
          <a:noFill/>
        </p:spPr>
        <p:txBody>
          <a:bodyPr wrap="square">
            <a:spAutoFit/>
          </a:bodyPr>
          <a:lstStyle/>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7) Turing Computability:</a:t>
            </a:r>
            <a:endParaRPr lang="en-GB" sz="600"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p:txBody>
      </p:sp>
      <p:pic>
        <p:nvPicPr>
          <p:cNvPr id="2074" name="Picture 26">
            <a:extLst>
              <a:ext uri="{FF2B5EF4-FFF2-40B4-BE49-F238E27FC236}">
                <a16:creationId xmlns:a16="http://schemas.microsoft.com/office/drawing/2014/main" id="{1C5C762A-88B4-2C6B-E0B5-7A0DD8BBC7D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76343" y="1502353"/>
            <a:ext cx="1790287" cy="69939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D2A580E8-E872-EB48-6E37-951ED9ED537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940404" y="2228986"/>
            <a:ext cx="1891275" cy="84964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18CE4B9-E55C-04B5-325D-4902D5C8D91C}"/>
              </a:ext>
            </a:extLst>
          </p:cNvPr>
          <p:cNvSpPr txBox="1"/>
          <p:nvPr/>
        </p:nvSpPr>
        <p:spPr>
          <a:xfrm>
            <a:off x="3816556" y="3098221"/>
            <a:ext cx="1968502" cy="2031325"/>
          </a:xfrm>
          <a:prstGeom prst="rect">
            <a:avLst/>
          </a:prstGeom>
          <a:noFill/>
        </p:spPr>
        <p:txBody>
          <a:bodyPr wrap="square">
            <a:spAutoFit/>
          </a:bodyPr>
          <a:lstStyle/>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8) Lambda Calculus:</a:t>
            </a: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Renaming:</a:t>
            </a:r>
            <a:r>
              <a:rPr lang="en-GB" sz="600" kern="100" spc="-46" dirty="0">
                <a:latin typeface="Verdana" panose="020B0604030504040204" pitchFamily="34" charset="0"/>
                <a:ea typeface="Verdana" panose="020B0604030504040204" pitchFamily="34" charset="0"/>
                <a:cs typeface="Courier New" panose="02070309020205020404" pitchFamily="49" charset="0"/>
              </a:rPr>
              <a:t> When we have a lambda calculus term, we can rename a variable with a different name in all its occurrences, and ensure that it is the same. We might want to do this to prevent name clashes between operations.</a:t>
            </a:r>
          </a:p>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α-equivalence</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M = </a:t>
            </a:r>
            <a:r>
              <a:rPr lang="en-GB" sz="600" kern="100" spc="-46" baseline="-25000" dirty="0" err="1">
                <a:latin typeface="Verdana" panose="020B0604030504040204" pitchFamily="34" charset="0"/>
                <a:ea typeface="Verdana" panose="020B0604030504040204" pitchFamily="34" charset="0"/>
                <a:cs typeface="Courier New" panose="02070309020205020404" pitchFamily="49" charset="0"/>
              </a:rPr>
              <a:t>a</a:t>
            </a:r>
            <a:r>
              <a:rPr lang="en-GB" sz="600" kern="100" spc="-46" dirty="0" err="1">
                <a:latin typeface="Verdana" panose="020B0604030504040204" pitchFamily="34" charset="0"/>
                <a:ea typeface="Verdana" panose="020B0604030504040204" pitchFamily="34" charset="0"/>
                <a:cs typeface="Courier New" panose="02070309020205020404" pitchFamily="49" charset="0"/>
              </a:rPr>
              <a:t>N</a:t>
            </a:r>
            <a:r>
              <a:rPr lang="en-GB" sz="600" kern="100" spc="-46" dirty="0">
                <a:latin typeface="Verdana" panose="020B0604030504040204" pitchFamily="34" charset="0"/>
                <a:ea typeface="Verdana" panose="020B0604030504040204" pitchFamily="34" charset="0"/>
                <a:cs typeface="Courier New" panose="02070309020205020404" pitchFamily="49" charset="0"/>
              </a:rPr>
              <a:t>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iff</a:t>
            </a:r>
            <a:r>
              <a:rPr lang="en-GB" sz="600" kern="100" spc="-46" dirty="0">
                <a:latin typeface="Verdana" panose="020B0604030504040204" pitchFamily="34" charset="0"/>
                <a:ea typeface="Verdana" panose="020B0604030504040204" pitchFamily="34" charset="0"/>
                <a:cs typeface="Courier New" panose="02070309020205020404" pitchFamily="49" charset="0"/>
              </a:rPr>
              <a:t> N can be obtained from M by renaming bound variables, or vice versa. The free variable set MUST NOT BE CHANGED (not even renamed).</a:t>
            </a: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p:txBody>
      </p:sp>
      <p:pic>
        <p:nvPicPr>
          <p:cNvPr id="32" name="Picture 30">
            <a:extLst>
              <a:ext uri="{FF2B5EF4-FFF2-40B4-BE49-F238E27FC236}">
                <a16:creationId xmlns:a16="http://schemas.microsoft.com/office/drawing/2014/main" id="{C61E504B-6E59-6833-B5D4-0D6306D8003C}"/>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39793"/>
          <a:stretch/>
        </p:blipFill>
        <p:spPr bwMode="auto">
          <a:xfrm>
            <a:off x="3810613" y="3244820"/>
            <a:ext cx="2566576" cy="90488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969B7E2D-F207-C716-4E8F-6D4A340A87A6}"/>
              </a:ext>
            </a:extLst>
          </p:cNvPr>
          <p:cNvSpPr txBox="1"/>
          <p:nvPr/>
        </p:nvSpPr>
        <p:spPr>
          <a:xfrm>
            <a:off x="5844845" y="-20488"/>
            <a:ext cx="1968502" cy="1569660"/>
          </a:xfrm>
          <a:prstGeom prst="rect">
            <a:avLst/>
          </a:prstGeom>
          <a:noFill/>
        </p:spPr>
        <p:txBody>
          <a:bodyPr wrap="square">
            <a:spAutoFit/>
          </a:bodyPr>
          <a:lstStyle/>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B-Reduction</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Lambda calculus is confluent (always arrives at same result), reflexive, transitive.</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λ-terms are in normal form if it has no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redex</a:t>
            </a:r>
            <a:r>
              <a:rPr lang="en-GB" sz="600" kern="100" spc="-46" dirty="0">
                <a:latin typeface="Verdana" panose="020B0604030504040204" pitchFamily="34" charset="0"/>
                <a:ea typeface="Verdana" panose="020B0604030504040204" pitchFamily="34" charset="0"/>
                <a:cs typeface="Courier New" panose="02070309020205020404" pitchFamily="49" charset="0"/>
              </a:rPr>
              <a:t>. Normal forms are unique:</a:t>
            </a: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kern="100" spc="-46" dirty="0">
                <a:latin typeface="Verdana" panose="020B0604030504040204" pitchFamily="34" charset="0"/>
                <a:ea typeface="Verdana" panose="020B0604030504040204" pitchFamily="34" charset="0"/>
                <a:cs typeface="Courier New" panose="02070309020205020404" pitchFamily="49" charset="0"/>
              </a:rPr>
              <a:t>Not all terms have Normal Forms! They don’t ever reduce to an irreducible – makes sense as lambda calc can implement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turing</a:t>
            </a:r>
            <a:r>
              <a:rPr lang="en-GB" sz="600" kern="100" spc="-46" dirty="0">
                <a:latin typeface="Verdana" panose="020B0604030504040204" pitchFamily="34" charset="0"/>
                <a:ea typeface="Verdana" panose="020B0604030504040204" pitchFamily="34" charset="0"/>
                <a:cs typeface="Courier New" panose="02070309020205020404" pitchFamily="49" charset="0"/>
              </a:rPr>
              <a:t> machines which suffer the halting problem.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E.g</a:t>
            </a:r>
            <a:r>
              <a:rPr lang="en-GB" sz="600" kern="100" spc="-46" dirty="0">
                <a:latin typeface="Verdana" panose="020B0604030504040204" pitchFamily="34" charset="0"/>
                <a:ea typeface="Verdana" panose="020B0604030504040204" pitchFamily="34" charset="0"/>
                <a:cs typeface="Courier New" panose="02070309020205020404" pitchFamily="49" charset="0"/>
              </a:rPr>
              <a:t>: a lambda calculus term which reduces to itself (</a:t>
            </a:r>
            <a:r>
              <a:rPr lang="el-GR" sz="600" kern="100" spc="-46" dirty="0">
                <a:latin typeface="Verdana" panose="020B0604030504040204" pitchFamily="34" charset="0"/>
                <a:ea typeface="Verdana" panose="020B0604030504040204" pitchFamily="34" charset="0"/>
                <a:cs typeface="Courier New" panose="02070309020205020404" pitchFamily="49" charset="0"/>
              </a:rPr>
              <a:t>λ</a:t>
            </a:r>
            <a:r>
              <a:rPr lang="en-GB" sz="600" kern="100" spc="-46" dirty="0" err="1">
                <a:latin typeface="Verdana" panose="020B0604030504040204" pitchFamily="34" charset="0"/>
                <a:ea typeface="Verdana" panose="020B0604030504040204" pitchFamily="34" charset="0"/>
                <a:cs typeface="Courier New" panose="02070309020205020404" pitchFamily="49" charset="0"/>
              </a:rPr>
              <a:t>x.x</a:t>
            </a:r>
            <a:r>
              <a:rPr lang="en-GB" sz="600" kern="100" spc="-46" dirty="0">
                <a:latin typeface="Verdana" panose="020B0604030504040204" pitchFamily="34" charset="0"/>
                <a:ea typeface="Verdana" panose="020B0604030504040204" pitchFamily="34" charset="0"/>
                <a:cs typeface="Courier New" panose="02070309020205020404" pitchFamily="49" charset="0"/>
              </a:rPr>
              <a:t> x) (</a:t>
            </a:r>
            <a:r>
              <a:rPr lang="el-GR" sz="600" kern="100" spc="-46" dirty="0">
                <a:latin typeface="Verdana" panose="020B0604030504040204" pitchFamily="34" charset="0"/>
                <a:ea typeface="Verdana" panose="020B0604030504040204" pitchFamily="34" charset="0"/>
                <a:cs typeface="Courier New" panose="02070309020205020404" pitchFamily="49" charset="0"/>
              </a:rPr>
              <a:t>λ</a:t>
            </a:r>
            <a:r>
              <a:rPr lang="en-GB" sz="600" kern="100" spc="-46" dirty="0" err="1">
                <a:latin typeface="Verdana" panose="020B0604030504040204" pitchFamily="34" charset="0"/>
                <a:ea typeface="Verdana" panose="020B0604030504040204" pitchFamily="34" charset="0"/>
                <a:cs typeface="Courier New" panose="02070309020205020404" pitchFamily="49" charset="0"/>
              </a:rPr>
              <a:t>x.x</a:t>
            </a:r>
            <a:r>
              <a:rPr lang="en-GB" sz="600" kern="100" spc="-46" dirty="0">
                <a:latin typeface="Verdana" panose="020B0604030504040204" pitchFamily="34" charset="0"/>
                <a:ea typeface="Verdana" panose="020B0604030504040204" pitchFamily="34" charset="0"/>
                <a:cs typeface="Courier New" panose="02070309020205020404" pitchFamily="49" charset="0"/>
              </a:rPr>
              <a:t> x)</a:t>
            </a:r>
          </a:p>
          <a:p>
            <a:r>
              <a:rPr lang="en-GB" sz="600" b="1" kern="100" spc="-46" dirty="0">
                <a:latin typeface="Verdana" panose="020B0604030504040204" pitchFamily="34" charset="0"/>
                <a:ea typeface="Verdana" panose="020B0604030504040204" pitchFamily="34" charset="0"/>
                <a:cs typeface="Courier New" panose="02070309020205020404" pitchFamily="49" charset="0"/>
              </a:rPr>
              <a:t>Innermost </a:t>
            </a:r>
            <a:r>
              <a:rPr lang="en-GB" sz="600" b="1" kern="100" spc="-46" dirty="0" err="1">
                <a:latin typeface="Verdana" panose="020B0604030504040204" pitchFamily="34" charset="0"/>
                <a:ea typeface="Verdana" panose="020B0604030504040204" pitchFamily="34" charset="0"/>
                <a:cs typeface="Courier New" panose="02070309020205020404" pitchFamily="49" charset="0"/>
              </a:rPr>
              <a:t>Redex</a:t>
            </a:r>
            <a:r>
              <a:rPr lang="en-GB" sz="600" b="1" kern="100" spc="-46" dirty="0">
                <a:latin typeface="Verdana" panose="020B0604030504040204" pitchFamily="34" charset="0"/>
                <a:ea typeface="Verdana" panose="020B0604030504040204" pitchFamily="34" charset="0"/>
                <a:cs typeface="Courier New" panose="02070309020205020404" pitchFamily="49" charset="0"/>
              </a:rPr>
              <a:t> </a:t>
            </a:r>
            <a:r>
              <a:rPr lang="en-GB" sz="600" kern="100" spc="-46" dirty="0">
                <a:latin typeface="Verdana" panose="020B0604030504040204" pitchFamily="34" charset="0"/>
                <a:ea typeface="Verdana" panose="020B0604030504040204" pitchFamily="34" charset="0"/>
                <a:cs typeface="Courier New" panose="02070309020205020404" pitchFamily="49" charset="0"/>
              </a:rPr>
              <a:t>A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Redex</a:t>
            </a:r>
            <a:r>
              <a:rPr lang="en-GB" sz="600" kern="100" spc="-46" dirty="0">
                <a:latin typeface="Verdana" panose="020B0604030504040204" pitchFamily="34" charset="0"/>
                <a:ea typeface="Verdana" panose="020B0604030504040204" pitchFamily="34" charset="0"/>
                <a:cs typeface="Courier New" panose="02070309020205020404" pitchFamily="49" charset="0"/>
              </a:rPr>
              <a:t> with no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redexes</a:t>
            </a:r>
            <a:r>
              <a:rPr lang="en-GB" sz="600" kern="100" spc="-46" dirty="0">
                <a:latin typeface="Verdana" panose="020B0604030504040204" pitchFamily="34" charset="0"/>
                <a:ea typeface="Verdana" panose="020B0604030504040204" pitchFamily="34" charset="0"/>
                <a:cs typeface="Courier New" panose="02070309020205020404" pitchFamily="49" charset="0"/>
              </a:rPr>
              <a:t> inside of </a:t>
            </a:r>
            <a:r>
              <a:rPr lang="en-GB" sz="600" b="1" kern="100" spc="-46" dirty="0">
                <a:latin typeface="Verdana" panose="020B0604030504040204" pitchFamily="34" charset="0"/>
                <a:ea typeface="Verdana" panose="020B0604030504040204" pitchFamily="34" charset="0"/>
                <a:cs typeface="Courier New" panose="02070309020205020404" pitchFamily="49" charset="0"/>
              </a:rPr>
              <a:t>Outermost </a:t>
            </a:r>
            <a:r>
              <a:rPr lang="en-GB" sz="600" b="1" kern="100" spc="-46" dirty="0" err="1">
                <a:latin typeface="Verdana" panose="020B0604030504040204" pitchFamily="34" charset="0"/>
                <a:ea typeface="Verdana" panose="020B0604030504040204" pitchFamily="34" charset="0"/>
                <a:cs typeface="Courier New" panose="02070309020205020404" pitchFamily="49" charset="0"/>
              </a:rPr>
              <a:t>Redex</a:t>
            </a:r>
            <a:r>
              <a:rPr lang="en-GB" sz="600" b="1" kern="100" spc="-46" dirty="0">
                <a:latin typeface="Verdana" panose="020B0604030504040204" pitchFamily="34" charset="0"/>
                <a:ea typeface="Verdana" panose="020B0604030504040204" pitchFamily="34" charset="0"/>
                <a:cs typeface="Courier New" panose="02070309020205020404" pitchFamily="49" charset="0"/>
              </a:rPr>
              <a:t> </a:t>
            </a:r>
            <a:r>
              <a:rPr lang="en-GB" sz="600" kern="100" spc="-46" dirty="0">
                <a:latin typeface="Verdana" panose="020B0604030504040204" pitchFamily="34" charset="0"/>
                <a:ea typeface="Verdana" panose="020B0604030504040204" pitchFamily="34" charset="0"/>
                <a:cs typeface="Courier New" panose="02070309020205020404" pitchFamily="49" charset="0"/>
              </a:rPr>
              <a:t>A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Redex</a:t>
            </a:r>
            <a:r>
              <a:rPr lang="en-GB" sz="600" kern="100" spc="-46" dirty="0">
                <a:latin typeface="Verdana" panose="020B0604030504040204" pitchFamily="34" charset="0"/>
                <a:ea typeface="Verdana" panose="020B0604030504040204" pitchFamily="34" charset="0"/>
                <a:cs typeface="Courier New" panose="02070309020205020404" pitchFamily="49" charset="0"/>
              </a:rPr>
              <a:t> with no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redexes</a:t>
            </a:r>
            <a:r>
              <a:rPr lang="en-GB" sz="600" kern="100" spc="-46" dirty="0">
                <a:latin typeface="Verdana" panose="020B0604030504040204" pitchFamily="34" charset="0"/>
                <a:ea typeface="Verdana" panose="020B0604030504040204" pitchFamily="34" charset="0"/>
                <a:cs typeface="Courier New" panose="02070309020205020404" pitchFamily="49" charset="0"/>
              </a:rPr>
              <a:t> outside </a:t>
            </a:r>
          </a:p>
        </p:txBody>
      </p:sp>
      <p:pic>
        <p:nvPicPr>
          <p:cNvPr id="2090" name="Picture 42">
            <a:extLst>
              <a:ext uri="{FF2B5EF4-FFF2-40B4-BE49-F238E27FC236}">
                <a16:creationId xmlns:a16="http://schemas.microsoft.com/office/drawing/2014/main" id="{C451D73A-65C5-7F97-8082-DFA1DEFF253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764" t="57672" r="14298"/>
          <a:stretch/>
        </p:blipFill>
        <p:spPr bwMode="auto">
          <a:xfrm>
            <a:off x="5885103" y="450076"/>
            <a:ext cx="1754845" cy="38546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B61EE7E8-2A6C-E42C-B37C-6E2B1DB2D988}"/>
              </a:ext>
            </a:extLst>
          </p:cNvPr>
          <p:cNvPicPr>
            <a:picLocks noChangeAspect="1"/>
          </p:cNvPicPr>
          <p:nvPr/>
        </p:nvPicPr>
        <p:blipFill>
          <a:blip r:embed="rId24"/>
          <a:stretch>
            <a:fillRect/>
          </a:stretch>
        </p:blipFill>
        <p:spPr>
          <a:xfrm>
            <a:off x="5844845" y="1480929"/>
            <a:ext cx="1875971" cy="1290668"/>
          </a:xfrm>
          <a:prstGeom prst="rect">
            <a:avLst/>
          </a:prstGeom>
        </p:spPr>
      </p:pic>
      <p:sp>
        <p:nvSpPr>
          <p:cNvPr id="43" name="TextBox 42">
            <a:extLst>
              <a:ext uri="{FF2B5EF4-FFF2-40B4-BE49-F238E27FC236}">
                <a16:creationId xmlns:a16="http://schemas.microsoft.com/office/drawing/2014/main" id="{87156A1B-DE59-010A-5155-1EB2EFC87082}"/>
              </a:ext>
            </a:extLst>
          </p:cNvPr>
          <p:cNvSpPr txBox="1"/>
          <p:nvPr/>
        </p:nvSpPr>
        <p:spPr>
          <a:xfrm>
            <a:off x="5901469" y="2731976"/>
            <a:ext cx="1968502" cy="3231654"/>
          </a:xfrm>
          <a:prstGeom prst="rect">
            <a:avLst/>
          </a:prstGeom>
          <a:noFill/>
        </p:spPr>
        <p:txBody>
          <a:bodyPr wrap="square">
            <a:spAutoFit/>
          </a:bodyPr>
          <a:lstStyle/>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Computability</a:t>
            </a: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i="1" kern="100" spc="-46" dirty="0">
                <a:latin typeface="Verdana" panose="020B0604030504040204" pitchFamily="34" charset="0"/>
                <a:ea typeface="Verdana" panose="020B0604030504040204" pitchFamily="34" charset="0"/>
                <a:cs typeface="Courier New" panose="02070309020205020404" pitchFamily="49" charset="0"/>
              </a:rPr>
              <a:t>The </a:t>
            </a:r>
            <a:r>
              <a:rPr lang="en-GB" sz="600" i="1" kern="100" spc="-46" dirty="0" err="1">
                <a:latin typeface="Verdana" panose="020B0604030504040204" pitchFamily="34" charset="0"/>
                <a:ea typeface="Verdana" panose="020B0604030504040204" pitchFamily="34" charset="0"/>
                <a:cs typeface="Courier New" panose="02070309020205020404" pitchFamily="49" charset="0"/>
              </a:rPr>
              <a:t>minsky</a:t>
            </a:r>
            <a:r>
              <a:rPr lang="en-GB" sz="600" i="1" kern="100" spc="-46" dirty="0">
                <a:latin typeface="Verdana" panose="020B0604030504040204" pitchFamily="34" charset="0"/>
                <a:ea typeface="Verdana" panose="020B0604030504040204" pitchFamily="34" charset="0"/>
                <a:cs typeface="Courier New" panose="02070309020205020404" pitchFamily="49" charset="0"/>
              </a:rPr>
              <a:t> and successor machines can build each other. Explain why this supports the Church-Turing thesis. The Church-Turing thesis is that anything that is algorithmically computable is computable by a Turing machine. </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Anything that is computable by a Minsky machine is computable by a Turing machine, and hence anything that is computable by a Successor machine is also computable by a Turing machine. The Successor machine can reasonably be seen as a formalisation of an algorithm, which could be implemented. If it could compute anything that is not Turing-computable, it would falsify the Church-Turing thesis. The fact that it cannot therefore supports the thesis.</a:t>
            </a: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kern="100" spc="-46" dirty="0">
                <a:latin typeface="Verdana" panose="020B0604030504040204" pitchFamily="34" charset="0"/>
                <a:ea typeface="Verdana" panose="020B0604030504040204" pitchFamily="34" charset="0"/>
                <a:cs typeface="Courier New" panose="02070309020205020404" pitchFamily="49" charset="0"/>
              </a:rPr>
              <a:t>     2) Addition: Since n is the application of f n times </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     to x, and m is the application of f m times to x,  n </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      + m is obtained by:</a:t>
            </a:r>
          </a:p>
        </p:txBody>
      </p:sp>
      <p:pic>
        <p:nvPicPr>
          <p:cNvPr id="2092" name="Picture 44">
            <a:extLst>
              <a:ext uri="{FF2B5EF4-FFF2-40B4-BE49-F238E27FC236}">
                <a16:creationId xmlns:a16="http://schemas.microsoft.com/office/drawing/2014/main" id="{2376CDD4-1D51-A663-04FC-ED631302D6DB}"/>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931" t="1346" b="1"/>
          <a:stretch/>
        </p:blipFill>
        <p:spPr bwMode="auto">
          <a:xfrm>
            <a:off x="6358794" y="2953836"/>
            <a:ext cx="1720641" cy="856710"/>
          </a:xfrm>
          <a:prstGeom prst="rect">
            <a:avLst/>
          </a:prstGeom>
          <a:noFill/>
          <a:extLst>
            <a:ext uri="{909E8E84-426E-40DD-AFC4-6F175D3DCCD1}">
              <a14:hiddenFill xmlns:a14="http://schemas.microsoft.com/office/drawing/2010/main">
                <a:solidFill>
                  <a:srgbClr val="FFFFFF"/>
                </a:solidFill>
              </a14:hiddenFill>
            </a:ext>
          </a:extLst>
        </p:spPr>
      </p:pic>
      <p:pic>
        <p:nvPicPr>
          <p:cNvPr id="2096" name="Picture 48">
            <a:extLst>
              <a:ext uri="{FF2B5EF4-FFF2-40B4-BE49-F238E27FC236}">
                <a16:creationId xmlns:a16="http://schemas.microsoft.com/office/drawing/2014/main" id="{0CA409F4-E85E-5A27-6725-456C9EC95FF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681628" y="6820673"/>
            <a:ext cx="1592047" cy="59454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ABCEF0B8-05B9-19A3-6E98-C8DB9A143132}"/>
              </a:ext>
            </a:extLst>
          </p:cNvPr>
          <p:cNvSpPr txBox="1"/>
          <p:nvPr/>
        </p:nvSpPr>
        <p:spPr>
          <a:xfrm>
            <a:off x="5879963" y="5103169"/>
            <a:ext cx="1968502" cy="461665"/>
          </a:xfrm>
          <a:prstGeom prst="rect">
            <a:avLst/>
          </a:prstGeom>
          <a:noFill/>
        </p:spPr>
        <p:txBody>
          <a:bodyPr wrap="square">
            <a:spAutoFit/>
          </a:bodyPr>
          <a:lstStyle/>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Church Numerals</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1) We represent natural numbers as Church Numerals – n repeated applications of our function f:</a:t>
            </a: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p:txBody>
      </p:sp>
      <p:pic>
        <p:nvPicPr>
          <p:cNvPr id="46" name="Picture 45">
            <a:extLst>
              <a:ext uri="{FF2B5EF4-FFF2-40B4-BE49-F238E27FC236}">
                <a16:creationId xmlns:a16="http://schemas.microsoft.com/office/drawing/2014/main" id="{8621AA59-C2ED-7EF5-9D6D-34038D284DEA}"/>
              </a:ext>
            </a:extLst>
          </p:cNvPr>
          <p:cNvPicPr>
            <a:picLocks noChangeAspect="1"/>
          </p:cNvPicPr>
          <p:nvPr/>
        </p:nvPicPr>
        <p:blipFill rotWithShape="1">
          <a:blip r:embed="rId2"/>
          <a:srcRect t="35466" b="43476"/>
          <a:stretch/>
        </p:blipFill>
        <p:spPr>
          <a:xfrm>
            <a:off x="6802340" y="5695605"/>
            <a:ext cx="1143145" cy="108290"/>
          </a:xfrm>
          <a:prstGeom prst="rect">
            <a:avLst/>
          </a:prstGeom>
        </p:spPr>
      </p:pic>
      <p:pic>
        <p:nvPicPr>
          <p:cNvPr id="47" name="Picture 52">
            <a:extLst>
              <a:ext uri="{FF2B5EF4-FFF2-40B4-BE49-F238E27FC236}">
                <a16:creationId xmlns:a16="http://schemas.microsoft.com/office/drawing/2014/main" id="{3C02E183-384C-7750-07A6-B803F937BF5B}"/>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20957" t="19689" r="4724" b="311"/>
          <a:stretch/>
        </p:blipFill>
        <p:spPr bwMode="auto">
          <a:xfrm>
            <a:off x="6404922" y="6470221"/>
            <a:ext cx="1507895" cy="342703"/>
          </a:xfrm>
          <a:prstGeom prst="rect">
            <a:avLst/>
          </a:prstGeom>
          <a:noFill/>
          <a:extLst>
            <a:ext uri="{909E8E84-426E-40DD-AFC4-6F175D3DCCD1}">
              <a14:hiddenFill xmlns:a14="http://schemas.microsoft.com/office/drawing/2010/main">
                <a:solidFill>
                  <a:srgbClr val="FFFFFF"/>
                </a:solidFill>
              </a14:hiddenFill>
            </a:ext>
          </a:extLst>
        </p:spPr>
      </p:pic>
      <p:pic>
        <p:nvPicPr>
          <p:cNvPr id="2108" name="Picture 60">
            <a:extLst>
              <a:ext uri="{FF2B5EF4-FFF2-40B4-BE49-F238E27FC236}">
                <a16:creationId xmlns:a16="http://schemas.microsoft.com/office/drawing/2014/main" id="{BFA211A5-82C7-AC45-F2CC-98BA6DB1C586}"/>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11732" t="30541" r="6902" b="14400"/>
          <a:stretch/>
        </p:blipFill>
        <p:spPr bwMode="auto">
          <a:xfrm>
            <a:off x="6470699" y="5942047"/>
            <a:ext cx="1235543" cy="10533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F29D73CA-CE6C-AE78-BC92-E35641CCB3F9}"/>
              </a:ext>
            </a:extLst>
          </p:cNvPr>
          <p:cNvPicPr>
            <a:picLocks noChangeAspect="1"/>
          </p:cNvPicPr>
          <p:nvPr/>
        </p:nvPicPr>
        <p:blipFill>
          <a:blip r:embed="rId29"/>
          <a:stretch>
            <a:fillRect/>
          </a:stretch>
        </p:blipFill>
        <p:spPr>
          <a:xfrm>
            <a:off x="6431522" y="6041293"/>
            <a:ext cx="1589219" cy="334881"/>
          </a:xfrm>
          <a:prstGeom prst="rect">
            <a:avLst/>
          </a:prstGeom>
        </p:spPr>
      </p:pic>
      <p:sp>
        <p:nvSpPr>
          <p:cNvPr id="51" name="TextBox 50">
            <a:extLst>
              <a:ext uri="{FF2B5EF4-FFF2-40B4-BE49-F238E27FC236}">
                <a16:creationId xmlns:a16="http://schemas.microsoft.com/office/drawing/2014/main" id="{692A2206-5C4A-43E9-EC92-746C82344853}"/>
              </a:ext>
            </a:extLst>
          </p:cNvPr>
          <p:cNvSpPr txBox="1"/>
          <p:nvPr/>
        </p:nvSpPr>
        <p:spPr>
          <a:xfrm>
            <a:off x="7912817" y="2083054"/>
            <a:ext cx="2555342" cy="1569660"/>
          </a:xfrm>
          <a:prstGeom prst="rect">
            <a:avLst/>
          </a:prstGeom>
          <a:noFill/>
        </p:spPr>
        <p:txBody>
          <a:bodyPr wrap="square">
            <a:spAutoFit/>
          </a:bodyPr>
          <a:lstStyle/>
          <a:p>
            <a:r>
              <a:rPr lang="en-GB" sz="600" kern="100" spc="-46" dirty="0">
                <a:latin typeface="Verdana" panose="020B0604030504040204" pitchFamily="34" charset="0"/>
                <a:ea typeface="Verdana" panose="020B0604030504040204" pitchFamily="34" charset="0"/>
                <a:cs typeface="Courier New" panose="02070309020205020404" pitchFamily="49" charset="0"/>
              </a:rPr>
              <a:t>6) Successor: We simply take m and apply f one more time</a:t>
            </a: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kern="100" spc="-46" dirty="0">
                <a:latin typeface="Verdana" panose="020B0604030504040204" pitchFamily="34" charset="0"/>
                <a:ea typeface="Verdana" panose="020B0604030504040204" pitchFamily="34" charset="0"/>
                <a:cs typeface="Courier New" panose="02070309020205020404" pitchFamily="49" charset="0"/>
              </a:rPr>
              <a:t>7) Pairs: We can encode pairs as a function, with a selector s function. Hence by supplying first or second as the selector, we can use the pair.</a:t>
            </a: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kern="100" spc="-46" dirty="0">
                <a:latin typeface="Verdana" panose="020B0604030504040204" pitchFamily="34" charset="0"/>
                <a:ea typeface="Verdana" panose="020B0604030504040204" pitchFamily="34" charset="0"/>
                <a:cs typeface="Courier New" panose="02070309020205020404" pitchFamily="49" charset="0"/>
              </a:rPr>
              <a:t>8) </a:t>
            </a: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kern="100" spc="-46" dirty="0">
                <a:latin typeface="Verdana" panose="020B0604030504040204" pitchFamily="34" charset="0"/>
                <a:ea typeface="Verdana" panose="020B0604030504040204" pitchFamily="34" charset="0"/>
                <a:cs typeface="Courier New" panose="02070309020205020404" pitchFamily="49" charset="0"/>
              </a:rPr>
              <a:t>9)</a:t>
            </a:r>
          </a:p>
        </p:txBody>
      </p:sp>
      <p:pic>
        <p:nvPicPr>
          <p:cNvPr id="53" name="Picture 52">
            <a:extLst>
              <a:ext uri="{FF2B5EF4-FFF2-40B4-BE49-F238E27FC236}">
                <a16:creationId xmlns:a16="http://schemas.microsoft.com/office/drawing/2014/main" id="{E2725414-BEC8-59DB-347D-C4663BF29C38}"/>
              </a:ext>
            </a:extLst>
          </p:cNvPr>
          <p:cNvPicPr>
            <a:picLocks noChangeAspect="1"/>
          </p:cNvPicPr>
          <p:nvPr/>
        </p:nvPicPr>
        <p:blipFill rotWithShape="1">
          <a:blip r:embed="rId30"/>
          <a:srcRect l="47148" t="59944"/>
          <a:stretch/>
        </p:blipFill>
        <p:spPr>
          <a:xfrm>
            <a:off x="9181835" y="2254881"/>
            <a:ext cx="1417591" cy="207844"/>
          </a:xfrm>
          <a:prstGeom prst="rect">
            <a:avLst/>
          </a:prstGeom>
        </p:spPr>
      </p:pic>
      <p:pic>
        <p:nvPicPr>
          <p:cNvPr id="54" name="Picture 53">
            <a:extLst>
              <a:ext uri="{FF2B5EF4-FFF2-40B4-BE49-F238E27FC236}">
                <a16:creationId xmlns:a16="http://schemas.microsoft.com/office/drawing/2014/main" id="{9181AA96-B2A9-507E-4E04-6427DCE566BE}"/>
              </a:ext>
            </a:extLst>
          </p:cNvPr>
          <p:cNvPicPr>
            <a:picLocks noChangeAspect="1"/>
          </p:cNvPicPr>
          <p:nvPr/>
        </p:nvPicPr>
        <p:blipFill rotWithShape="1">
          <a:blip r:embed="rId30"/>
          <a:srcRect l="53377" t="3350" r="9234" b="60671"/>
          <a:stretch/>
        </p:blipFill>
        <p:spPr>
          <a:xfrm>
            <a:off x="7890211" y="2270779"/>
            <a:ext cx="1269018" cy="236229"/>
          </a:xfrm>
          <a:prstGeom prst="rect">
            <a:avLst/>
          </a:prstGeom>
        </p:spPr>
      </p:pic>
      <p:pic>
        <p:nvPicPr>
          <p:cNvPr id="56" name="Picture 55">
            <a:extLst>
              <a:ext uri="{FF2B5EF4-FFF2-40B4-BE49-F238E27FC236}">
                <a16:creationId xmlns:a16="http://schemas.microsoft.com/office/drawing/2014/main" id="{1E4C66B6-8C3B-8C9C-F8A8-7E0C2106C454}"/>
              </a:ext>
            </a:extLst>
          </p:cNvPr>
          <p:cNvPicPr>
            <a:picLocks noChangeAspect="1"/>
          </p:cNvPicPr>
          <p:nvPr/>
        </p:nvPicPr>
        <p:blipFill>
          <a:blip r:embed="rId31"/>
          <a:stretch>
            <a:fillRect/>
          </a:stretch>
        </p:blipFill>
        <p:spPr>
          <a:xfrm>
            <a:off x="8079435" y="2667324"/>
            <a:ext cx="1968502" cy="641070"/>
          </a:xfrm>
          <a:prstGeom prst="rect">
            <a:avLst/>
          </a:prstGeom>
        </p:spPr>
      </p:pic>
      <p:pic>
        <p:nvPicPr>
          <p:cNvPr id="58" name="Picture 57">
            <a:extLst>
              <a:ext uri="{FF2B5EF4-FFF2-40B4-BE49-F238E27FC236}">
                <a16:creationId xmlns:a16="http://schemas.microsoft.com/office/drawing/2014/main" id="{83FD59AE-598A-5DDB-759D-457184CE36CF}"/>
              </a:ext>
            </a:extLst>
          </p:cNvPr>
          <p:cNvPicPr>
            <a:picLocks noChangeAspect="1"/>
          </p:cNvPicPr>
          <p:nvPr/>
        </p:nvPicPr>
        <p:blipFill>
          <a:blip r:embed="rId32"/>
          <a:stretch>
            <a:fillRect/>
          </a:stretch>
        </p:blipFill>
        <p:spPr>
          <a:xfrm>
            <a:off x="8177488" y="3326994"/>
            <a:ext cx="2333517" cy="203254"/>
          </a:xfrm>
          <a:prstGeom prst="rect">
            <a:avLst/>
          </a:prstGeom>
        </p:spPr>
      </p:pic>
      <p:pic>
        <p:nvPicPr>
          <p:cNvPr id="60" name="Picture 59">
            <a:extLst>
              <a:ext uri="{FF2B5EF4-FFF2-40B4-BE49-F238E27FC236}">
                <a16:creationId xmlns:a16="http://schemas.microsoft.com/office/drawing/2014/main" id="{00B82F25-2324-0C3F-8116-06D89E6E59E1}"/>
              </a:ext>
            </a:extLst>
          </p:cNvPr>
          <p:cNvPicPr>
            <a:picLocks noChangeAspect="1"/>
          </p:cNvPicPr>
          <p:nvPr/>
        </p:nvPicPr>
        <p:blipFill rotWithShape="1">
          <a:blip r:embed="rId33"/>
          <a:srcRect t="5591" b="-1"/>
          <a:stretch/>
        </p:blipFill>
        <p:spPr>
          <a:xfrm>
            <a:off x="8177488" y="3512902"/>
            <a:ext cx="1347941" cy="285519"/>
          </a:xfrm>
          <a:prstGeom prst="rect">
            <a:avLst/>
          </a:prstGeom>
        </p:spPr>
      </p:pic>
      <p:sp>
        <p:nvSpPr>
          <p:cNvPr id="61" name="TextBox 60">
            <a:extLst>
              <a:ext uri="{FF2B5EF4-FFF2-40B4-BE49-F238E27FC236}">
                <a16:creationId xmlns:a16="http://schemas.microsoft.com/office/drawing/2014/main" id="{8C7207DC-8822-82E2-4AE0-08E7C45411F1}"/>
              </a:ext>
            </a:extLst>
          </p:cNvPr>
          <p:cNvSpPr txBox="1"/>
          <p:nvPr/>
        </p:nvSpPr>
        <p:spPr>
          <a:xfrm>
            <a:off x="7905089" y="3730776"/>
            <a:ext cx="2555342" cy="1661993"/>
          </a:xfrm>
          <a:prstGeom prst="rect">
            <a:avLst/>
          </a:prstGeom>
          <a:noFill/>
        </p:spPr>
        <p:txBody>
          <a:bodyPr wrap="square">
            <a:spAutoFit/>
          </a:bodyPr>
          <a:lstStyle/>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Combinators</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A closed λ-term (no free variables), usually denoted by capital letters</a:t>
            </a: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kern="100" spc="-46" dirty="0">
                <a:latin typeface="Verdana" panose="020B0604030504040204" pitchFamily="34" charset="0"/>
                <a:ea typeface="Verdana" panose="020B0604030504040204" pitchFamily="34" charset="0"/>
                <a:cs typeface="Courier New" panose="02070309020205020404" pitchFamily="49" charset="0"/>
              </a:rPr>
              <a:t>Only SKI are required to define any computable function (can remove even λ-abstraction, this is called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SKICombinator</a:t>
            </a:r>
            <a:r>
              <a:rPr lang="en-GB" sz="600" kern="100" spc="-46" dirty="0">
                <a:latin typeface="Verdana" panose="020B0604030504040204" pitchFamily="34" charset="0"/>
                <a:ea typeface="Verdana" panose="020B0604030504040204" pitchFamily="34" charset="0"/>
                <a:cs typeface="Courier New" panose="02070309020205020404" pitchFamily="49" charset="0"/>
              </a:rPr>
              <a:t> Calculus). The Y -Combinator is used for recursion. In one step of β-reduction: Y f →β f (Y f) We cannot define λ-terms in terms of themselves, as the λ-term is not yet defined, and infinitely large λ-terms are not allowed.</a:t>
            </a: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p:txBody>
      </p:sp>
      <p:pic>
        <p:nvPicPr>
          <p:cNvPr id="63" name="Picture 62">
            <a:extLst>
              <a:ext uri="{FF2B5EF4-FFF2-40B4-BE49-F238E27FC236}">
                <a16:creationId xmlns:a16="http://schemas.microsoft.com/office/drawing/2014/main" id="{08214C85-BB7D-ED0B-9AC8-79403DE146A6}"/>
              </a:ext>
            </a:extLst>
          </p:cNvPr>
          <p:cNvPicPr>
            <a:picLocks noChangeAspect="1"/>
          </p:cNvPicPr>
          <p:nvPr/>
        </p:nvPicPr>
        <p:blipFill>
          <a:blip r:embed="rId34"/>
          <a:stretch>
            <a:fillRect/>
          </a:stretch>
        </p:blipFill>
        <p:spPr>
          <a:xfrm>
            <a:off x="7953024" y="3953455"/>
            <a:ext cx="2449335" cy="776325"/>
          </a:xfrm>
          <a:prstGeom prst="rect">
            <a:avLst/>
          </a:prstGeom>
        </p:spPr>
      </p:pic>
      <p:pic>
        <p:nvPicPr>
          <p:cNvPr id="2049" name="Picture 2048">
            <a:extLst>
              <a:ext uri="{FF2B5EF4-FFF2-40B4-BE49-F238E27FC236}">
                <a16:creationId xmlns:a16="http://schemas.microsoft.com/office/drawing/2014/main" id="{ED55AF14-C83D-C2C1-0B84-069B2237D44F}"/>
              </a:ext>
            </a:extLst>
          </p:cNvPr>
          <p:cNvPicPr>
            <a:picLocks noChangeAspect="1"/>
          </p:cNvPicPr>
          <p:nvPr/>
        </p:nvPicPr>
        <p:blipFill rotWithShape="1">
          <a:blip r:embed="rId35"/>
          <a:srcRect l="1099" r="3214"/>
          <a:stretch/>
        </p:blipFill>
        <p:spPr>
          <a:xfrm>
            <a:off x="7992776" y="5271210"/>
            <a:ext cx="2552300" cy="442236"/>
          </a:xfrm>
          <a:prstGeom prst="rect">
            <a:avLst/>
          </a:prstGeom>
        </p:spPr>
      </p:pic>
      <p:pic>
        <p:nvPicPr>
          <p:cNvPr id="2053" name="Picture 2052">
            <a:extLst>
              <a:ext uri="{FF2B5EF4-FFF2-40B4-BE49-F238E27FC236}">
                <a16:creationId xmlns:a16="http://schemas.microsoft.com/office/drawing/2014/main" id="{23D205D0-D8DE-5B8E-D46A-25514E54DDFA}"/>
              </a:ext>
            </a:extLst>
          </p:cNvPr>
          <p:cNvPicPr>
            <a:picLocks noChangeAspect="1"/>
          </p:cNvPicPr>
          <p:nvPr/>
        </p:nvPicPr>
        <p:blipFill rotWithShape="1">
          <a:blip r:embed="rId36"/>
          <a:srcRect l="2064" r="16437"/>
          <a:stretch/>
        </p:blipFill>
        <p:spPr>
          <a:xfrm>
            <a:off x="8009401" y="5703768"/>
            <a:ext cx="2513799" cy="864773"/>
          </a:xfrm>
          <a:prstGeom prst="rect">
            <a:avLst/>
          </a:prstGeom>
        </p:spPr>
      </p:pic>
      <p:sp>
        <p:nvSpPr>
          <p:cNvPr id="2057" name="TextBox 2056">
            <a:extLst>
              <a:ext uri="{FF2B5EF4-FFF2-40B4-BE49-F238E27FC236}">
                <a16:creationId xmlns:a16="http://schemas.microsoft.com/office/drawing/2014/main" id="{6A211035-FF46-2D3A-BDF5-1C82C2B1D01E}"/>
              </a:ext>
            </a:extLst>
          </p:cNvPr>
          <p:cNvSpPr txBox="1"/>
          <p:nvPr/>
        </p:nvSpPr>
        <p:spPr>
          <a:xfrm>
            <a:off x="6341717" y="5785917"/>
            <a:ext cx="951772" cy="738664"/>
          </a:xfrm>
          <a:prstGeom prst="rect">
            <a:avLst/>
          </a:prstGeom>
          <a:noFill/>
        </p:spPr>
        <p:txBody>
          <a:bodyPr wrap="square">
            <a:spAutoFit/>
          </a:bodyPr>
          <a:lstStyle/>
          <a:p>
            <a:r>
              <a:rPr lang="en-GB" sz="600" kern="100" spc="-46" dirty="0">
                <a:latin typeface="Verdana" panose="020B0604030504040204" pitchFamily="34" charset="0"/>
                <a:ea typeface="Verdana" panose="020B0604030504040204" pitchFamily="34" charset="0"/>
                <a:cs typeface="Courier New" panose="02070309020205020404" pitchFamily="49" charset="0"/>
              </a:rPr>
              <a:t>3) Multiplication:</a:t>
            </a: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kern="100" spc="-46" dirty="0">
                <a:latin typeface="Verdana" panose="020B0604030504040204" pitchFamily="34" charset="0"/>
                <a:ea typeface="Verdana" panose="020B0604030504040204" pitchFamily="34" charset="0"/>
                <a:cs typeface="Courier New" panose="02070309020205020404" pitchFamily="49" charset="0"/>
              </a:rPr>
              <a:t>4) Exponential</a:t>
            </a:r>
          </a:p>
        </p:txBody>
      </p:sp>
      <p:pic>
        <p:nvPicPr>
          <p:cNvPr id="2063" name="Picture 2062">
            <a:extLst>
              <a:ext uri="{FF2B5EF4-FFF2-40B4-BE49-F238E27FC236}">
                <a16:creationId xmlns:a16="http://schemas.microsoft.com/office/drawing/2014/main" id="{6D60C003-50CB-5F53-DB5B-42D6F62F40A6}"/>
              </a:ext>
            </a:extLst>
          </p:cNvPr>
          <p:cNvPicPr>
            <a:picLocks noChangeAspect="1"/>
          </p:cNvPicPr>
          <p:nvPr/>
        </p:nvPicPr>
        <p:blipFill>
          <a:blip r:embed="rId37"/>
          <a:stretch>
            <a:fillRect/>
          </a:stretch>
        </p:blipFill>
        <p:spPr>
          <a:xfrm>
            <a:off x="7892335" y="-26082"/>
            <a:ext cx="2630865" cy="1369610"/>
          </a:xfrm>
          <a:prstGeom prst="rect">
            <a:avLst/>
          </a:prstGeom>
        </p:spPr>
      </p:pic>
      <p:sp>
        <p:nvSpPr>
          <p:cNvPr id="2069" name="TextBox 2068">
            <a:extLst>
              <a:ext uri="{FF2B5EF4-FFF2-40B4-BE49-F238E27FC236}">
                <a16:creationId xmlns:a16="http://schemas.microsoft.com/office/drawing/2014/main" id="{50130FA6-5309-D694-306B-E677576E907F}"/>
              </a:ext>
            </a:extLst>
          </p:cNvPr>
          <p:cNvSpPr txBox="1"/>
          <p:nvPr/>
        </p:nvSpPr>
        <p:spPr>
          <a:xfrm>
            <a:off x="3810162" y="5010297"/>
            <a:ext cx="1968502" cy="923330"/>
          </a:xfrm>
          <a:prstGeom prst="rect">
            <a:avLst/>
          </a:prstGeom>
          <a:noFill/>
        </p:spPr>
        <p:txBody>
          <a:bodyPr wrap="square">
            <a:spAutoFit/>
          </a:bodyPr>
          <a:lstStyle/>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Substitution</a:t>
            </a: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kern="100" spc="-46" dirty="0">
                <a:latin typeface="Verdana" panose="020B0604030504040204" pitchFamily="34" charset="0"/>
                <a:ea typeface="Verdana" panose="020B0604030504040204" pitchFamily="34" charset="0"/>
                <a:cs typeface="Courier New" panose="02070309020205020404" pitchFamily="49" charset="0"/>
              </a:rPr>
              <a:t>You cannot swap a bound variable out, and you can’t swap in a variable that was bound. </a:t>
            </a:r>
          </a:p>
        </p:txBody>
      </p:sp>
      <p:pic>
        <p:nvPicPr>
          <p:cNvPr id="2073" name="Picture 40">
            <a:extLst>
              <a:ext uri="{FF2B5EF4-FFF2-40B4-BE49-F238E27FC236}">
                <a16:creationId xmlns:a16="http://schemas.microsoft.com/office/drawing/2014/main" id="{2C35C5E1-8B6E-635D-CB47-5C697E7E2F12}"/>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595189" y="5883502"/>
            <a:ext cx="2836333" cy="810381"/>
          </a:xfrm>
          <a:prstGeom prst="rect">
            <a:avLst/>
          </a:prstGeom>
          <a:noFill/>
          <a:extLst>
            <a:ext uri="{909E8E84-426E-40DD-AFC4-6F175D3DCCD1}">
              <a14:hiddenFill xmlns:a14="http://schemas.microsoft.com/office/drawing/2010/main">
                <a:solidFill>
                  <a:srgbClr val="FFFFFF"/>
                </a:solidFill>
              </a14:hiddenFill>
            </a:ext>
          </a:extLst>
        </p:spPr>
      </p:pic>
      <p:sp>
        <p:nvSpPr>
          <p:cNvPr id="2075" name="TextBox 2074">
            <a:extLst>
              <a:ext uri="{FF2B5EF4-FFF2-40B4-BE49-F238E27FC236}">
                <a16:creationId xmlns:a16="http://schemas.microsoft.com/office/drawing/2014/main" id="{207171B8-83F3-FC94-F253-A92386973EE2}"/>
              </a:ext>
            </a:extLst>
          </p:cNvPr>
          <p:cNvSpPr txBox="1"/>
          <p:nvPr/>
        </p:nvSpPr>
        <p:spPr>
          <a:xfrm>
            <a:off x="1727230" y="5024911"/>
            <a:ext cx="1573086" cy="938719"/>
          </a:xfrm>
          <a:prstGeom prst="rect">
            <a:avLst/>
          </a:prstGeom>
          <a:noFill/>
        </p:spPr>
        <p:txBody>
          <a:bodyPr wrap="square" rtlCol="0">
            <a:spAutoFit/>
          </a:bodyPr>
          <a:lstStyle/>
          <a:p>
            <a:r>
              <a:rPr lang="en-GB" sz="500" kern="100" spc="-46" dirty="0">
                <a:latin typeface="Verdana" panose="020B0604030504040204" pitchFamily="34" charset="0"/>
                <a:ea typeface="Verdana" panose="020B0604030504040204" pitchFamily="34" charset="0"/>
                <a:cs typeface="Courier New" panose="02070309020205020404" pitchFamily="49" charset="0"/>
              </a:rPr>
              <a:t>Mnemonics for the registers of U and the role they play: </a:t>
            </a:r>
          </a:p>
          <a:p>
            <a:r>
              <a:rPr lang="en-GB" sz="500" kern="100" spc="-46" dirty="0">
                <a:latin typeface="Verdana" panose="020B0604030504040204" pitchFamily="34" charset="0"/>
                <a:ea typeface="Verdana" panose="020B0604030504040204" pitchFamily="34" charset="0"/>
                <a:cs typeface="Courier New" panose="02070309020205020404" pitchFamily="49" charset="0"/>
              </a:rPr>
              <a:t>R</a:t>
            </a:r>
            <a:r>
              <a:rPr lang="en-GB" sz="500" kern="100" spc="-46" baseline="-25000" dirty="0">
                <a:latin typeface="Verdana" panose="020B0604030504040204" pitchFamily="34" charset="0"/>
                <a:ea typeface="Verdana" panose="020B0604030504040204" pitchFamily="34" charset="0"/>
                <a:cs typeface="Courier New" panose="02070309020205020404" pitchFamily="49" charset="0"/>
              </a:rPr>
              <a:t>0 </a:t>
            </a:r>
            <a:r>
              <a:rPr lang="en-GB" sz="500" kern="100" spc="-46" dirty="0">
                <a:latin typeface="Verdana" panose="020B0604030504040204" pitchFamily="34" charset="0"/>
                <a:ea typeface="Verdana" panose="020B0604030504040204" pitchFamily="34" charset="0"/>
                <a:cs typeface="Courier New" panose="02070309020205020404" pitchFamily="49" charset="0"/>
              </a:rPr>
              <a:t>= result of simulated RM computation (if any) </a:t>
            </a:r>
          </a:p>
          <a:p>
            <a:r>
              <a:rPr lang="en-GB" sz="500" kern="100" spc="-46" dirty="0">
                <a:latin typeface="Verdana" panose="020B0604030504040204" pitchFamily="34" charset="0"/>
                <a:ea typeface="Verdana" panose="020B0604030504040204" pitchFamily="34" charset="0"/>
                <a:cs typeface="Courier New" panose="02070309020205020404" pitchFamily="49" charset="0"/>
              </a:rPr>
              <a:t>R</a:t>
            </a:r>
            <a:r>
              <a:rPr lang="en-GB" sz="500" kern="100" spc="-46" baseline="-25000" dirty="0">
                <a:latin typeface="Verdana" panose="020B0604030504040204" pitchFamily="34" charset="0"/>
                <a:ea typeface="Verdana" panose="020B0604030504040204" pitchFamily="34" charset="0"/>
                <a:cs typeface="Courier New" panose="02070309020205020404" pitchFamily="49" charset="0"/>
              </a:rPr>
              <a:t>1</a:t>
            </a:r>
            <a:r>
              <a:rPr lang="en-GB" sz="500" kern="100" spc="-46" dirty="0">
                <a:latin typeface="Verdana" panose="020B0604030504040204" pitchFamily="34" charset="0"/>
                <a:ea typeface="Verdana" panose="020B0604030504040204" pitchFamily="34" charset="0"/>
                <a:cs typeface="Courier New" panose="02070309020205020404" pitchFamily="49" charset="0"/>
              </a:rPr>
              <a:t> = Program code of RM to be simulated, </a:t>
            </a:r>
          </a:p>
          <a:p>
            <a:r>
              <a:rPr lang="en-GB" sz="500" kern="100" spc="-46" dirty="0">
                <a:latin typeface="Verdana" panose="020B0604030504040204" pitchFamily="34" charset="0"/>
                <a:ea typeface="Verdana" panose="020B0604030504040204" pitchFamily="34" charset="0"/>
                <a:cs typeface="Courier New" panose="02070309020205020404" pitchFamily="49" charset="0"/>
              </a:rPr>
              <a:t>R</a:t>
            </a:r>
            <a:r>
              <a:rPr lang="en-GB" sz="500" kern="100" spc="-46" baseline="-25000" dirty="0">
                <a:latin typeface="Verdana" panose="020B0604030504040204" pitchFamily="34" charset="0"/>
                <a:ea typeface="Verdana" panose="020B0604030504040204" pitchFamily="34" charset="0"/>
                <a:cs typeface="Courier New" panose="02070309020205020404" pitchFamily="49" charset="0"/>
              </a:rPr>
              <a:t>2</a:t>
            </a:r>
            <a:r>
              <a:rPr lang="en-GB" sz="500" kern="100" spc="-46" dirty="0">
                <a:latin typeface="Verdana" panose="020B0604030504040204" pitchFamily="34" charset="0"/>
                <a:ea typeface="Verdana" panose="020B0604030504040204" pitchFamily="34" charset="0"/>
                <a:cs typeface="Courier New" panose="02070309020205020404" pitchFamily="49" charset="0"/>
              </a:rPr>
              <a:t> = list of RM arguments  R</a:t>
            </a:r>
            <a:r>
              <a:rPr lang="en-GB" sz="500" kern="100" spc="-46" baseline="-25000" dirty="0">
                <a:latin typeface="Verdana" panose="020B0604030504040204" pitchFamily="34" charset="0"/>
                <a:ea typeface="Verdana" panose="020B0604030504040204" pitchFamily="34" charset="0"/>
                <a:cs typeface="Courier New" panose="02070309020205020404" pitchFamily="49" charset="0"/>
              </a:rPr>
              <a:t>3</a:t>
            </a:r>
            <a:r>
              <a:rPr lang="en-GB" sz="500" kern="100" spc="-46" dirty="0">
                <a:latin typeface="Verdana" panose="020B0604030504040204" pitchFamily="34" charset="0"/>
                <a:ea typeface="Verdana" panose="020B0604030504040204" pitchFamily="34" charset="0"/>
                <a:cs typeface="Courier New" panose="02070309020205020404" pitchFamily="49" charset="0"/>
              </a:rPr>
              <a:t> = PC</a:t>
            </a:r>
          </a:p>
          <a:p>
            <a:r>
              <a:rPr lang="en-GB" sz="500" kern="100" spc="-46" dirty="0">
                <a:latin typeface="Verdana" panose="020B0604030504040204" pitchFamily="34" charset="0"/>
                <a:ea typeface="Verdana" panose="020B0604030504040204" pitchFamily="34" charset="0"/>
                <a:cs typeface="Courier New" panose="02070309020205020404" pitchFamily="49" charset="0"/>
              </a:rPr>
              <a:t>R</a:t>
            </a:r>
            <a:r>
              <a:rPr lang="en-GB" sz="500" kern="100" spc="-46" baseline="-25000" dirty="0">
                <a:latin typeface="Verdana" panose="020B0604030504040204" pitchFamily="34" charset="0"/>
                <a:ea typeface="Verdana" panose="020B0604030504040204" pitchFamily="34" charset="0"/>
                <a:cs typeface="Courier New" panose="02070309020205020404" pitchFamily="49" charset="0"/>
              </a:rPr>
              <a:t>6</a:t>
            </a:r>
            <a:r>
              <a:rPr lang="en-GB" sz="500" kern="100" spc="-46" dirty="0">
                <a:latin typeface="Verdana" panose="020B0604030504040204" pitchFamily="34" charset="0"/>
                <a:ea typeface="Verdana" panose="020B0604030504040204" pitchFamily="34" charset="0"/>
                <a:cs typeface="Courier New" panose="02070309020205020404" pitchFamily="49" charset="0"/>
              </a:rPr>
              <a:t> = label number of next </a:t>
            </a:r>
            <a:r>
              <a:rPr lang="en-GB" sz="500" kern="100" spc="-46" dirty="0" err="1">
                <a:latin typeface="Verdana" panose="020B0604030504040204" pitchFamily="34" charset="0"/>
                <a:ea typeface="Verdana" panose="020B0604030504040204" pitchFamily="34" charset="0"/>
                <a:cs typeface="Courier New" panose="02070309020205020404" pitchFamily="49" charset="0"/>
              </a:rPr>
              <a:t>instr</a:t>
            </a:r>
            <a:r>
              <a:rPr lang="en-GB" sz="500" kern="100" spc="-46" dirty="0">
                <a:latin typeface="Verdana" panose="020B0604030504040204" pitchFamily="34" charset="0"/>
                <a:ea typeface="Verdana" panose="020B0604030504040204" pitchFamily="34" charset="0"/>
                <a:cs typeface="Courier New" panose="02070309020205020404" pitchFamily="49" charset="0"/>
              </a:rPr>
              <a:t> – also holds c</a:t>
            </a:r>
          </a:p>
          <a:p>
            <a:r>
              <a:rPr lang="en-GB" sz="500" kern="100" spc="-46" dirty="0">
                <a:latin typeface="Verdana" panose="020B0604030504040204" pitchFamily="34" charset="0"/>
                <a:ea typeface="Verdana" panose="020B0604030504040204" pitchFamily="34" charset="0"/>
                <a:cs typeface="Courier New" panose="02070309020205020404" pitchFamily="49" charset="0"/>
              </a:rPr>
              <a:t>ode of </a:t>
            </a:r>
            <a:r>
              <a:rPr lang="en-GB" sz="500" kern="100" spc="-46" dirty="0" err="1">
                <a:latin typeface="Verdana" panose="020B0604030504040204" pitchFamily="34" charset="0"/>
                <a:ea typeface="Verdana" panose="020B0604030504040204" pitchFamily="34" charset="0"/>
                <a:cs typeface="Courier New" panose="02070309020205020404" pitchFamily="49" charset="0"/>
              </a:rPr>
              <a:t>curr</a:t>
            </a:r>
            <a:r>
              <a:rPr lang="en-GB" sz="500" kern="100" spc="-46" dirty="0">
                <a:latin typeface="Verdana" panose="020B0604030504040204" pitchFamily="34" charset="0"/>
                <a:ea typeface="Verdana" panose="020B0604030504040204" pitchFamily="34" charset="0"/>
                <a:cs typeface="Courier New" panose="02070309020205020404" pitchFamily="49" charset="0"/>
              </a:rPr>
              <a:t> instr. </a:t>
            </a:r>
          </a:p>
          <a:p>
            <a:r>
              <a:rPr lang="en-GB" sz="500" kern="100" spc="-46" dirty="0">
                <a:latin typeface="Verdana" panose="020B0604030504040204" pitchFamily="34" charset="0"/>
                <a:ea typeface="Verdana" panose="020B0604030504040204" pitchFamily="34" charset="0"/>
                <a:cs typeface="Courier New" panose="02070309020205020404" pitchFamily="49" charset="0"/>
              </a:rPr>
              <a:t>R</a:t>
            </a:r>
            <a:r>
              <a:rPr lang="en-GB" sz="500" kern="100" spc="-46" baseline="-25000" dirty="0">
                <a:latin typeface="Verdana" panose="020B0604030504040204" pitchFamily="34" charset="0"/>
                <a:ea typeface="Verdana" panose="020B0604030504040204" pitchFamily="34" charset="0"/>
                <a:cs typeface="Courier New" panose="02070309020205020404" pitchFamily="49" charset="0"/>
              </a:rPr>
              <a:t>5</a:t>
            </a:r>
            <a:r>
              <a:rPr lang="en-GB" sz="500" kern="100" spc="-46" dirty="0">
                <a:latin typeface="Verdana" panose="020B0604030504040204" pitchFamily="34" charset="0"/>
                <a:ea typeface="Verdana" panose="020B0604030504040204" pitchFamily="34" charset="0"/>
                <a:cs typeface="Courier New" panose="02070309020205020404" pitchFamily="49" charset="0"/>
              </a:rPr>
              <a:t> = code of </a:t>
            </a:r>
            <a:r>
              <a:rPr lang="en-GB" sz="500" kern="100" spc="-46" dirty="0" err="1">
                <a:latin typeface="Verdana" panose="020B0604030504040204" pitchFamily="34" charset="0"/>
                <a:ea typeface="Verdana" panose="020B0604030504040204" pitchFamily="34" charset="0"/>
                <a:cs typeface="Courier New" panose="02070309020205020404" pitchFamily="49" charset="0"/>
              </a:rPr>
              <a:t>curr</a:t>
            </a:r>
            <a:r>
              <a:rPr lang="en-GB" sz="500" kern="100" spc="-46" dirty="0">
                <a:latin typeface="Verdana" panose="020B0604030504040204" pitchFamily="34" charset="0"/>
                <a:ea typeface="Verdana" panose="020B0604030504040204" pitchFamily="34" charset="0"/>
                <a:cs typeface="Courier New" panose="02070309020205020404" pitchFamily="49" charset="0"/>
              </a:rPr>
              <a:t> instruction body. </a:t>
            </a:r>
          </a:p>
          <a:p>
            <a:r>
              <a:rPr lang="en-GB" sz="500" kern="100" spc="-46" dirty="0">
                <a:latin typeface="Verdana" panose="020B0604030504040204" pitchFamily="34" charset="0"/>
                <a:ea typeface="Verdana" panose="020B0604030504040204" pitchFamily="34" charset="0"/>
                <a:cs typeface="Courier New" panose="02070309020205020404" pitchFamily="49" charset="0"/>
              </a:rPr>
              <a:t>R</a:t>
            </a:r>
            <a:r>
              <a:rPr lang="en-GB" sz="500" kern="100" spc="-46" baseline="-25000" dirty="0">
                <a:latin typeface="Verdana" panose="020B0604030504040204" pitchFamily="34" charset="0"/>
                <a:ea typeface="Verdana" panose="020B0604030504040204" pitchFamily="34" charset="0"/>
                <a:cs typeface="Courier New" panose="02070309020205020404" pitchFamily="49" charset="0"/>
              </a:rPr>
              <a:t>6</a:t>
            </a:r>
            <a:r>
              <a:rPr lang="en-GB" sz="500" kern="100" spc="-46" dirty="0">
                <a:latin typeface="Verdana" panose="020B0604030504040204" pitchFamily="34" charset="0"/>
                <a:ea typeface="Verdana" panose="020B0604030504040204" pitchFamily="34" charset="0"/>
                <a:cs typeface="Courier New" panose="02070309020205020404" pitchFamily="49" charset="0"/>
              </a:rPr>
              <a:t> = value of register to be used by current instruction. R</a:t>
            </a:r>
            <a:r>
              <a:rPr lang="en-GB" sz="500" kern="100" spc="-46" baseline="-25000" dirty="0">
                <a:latin typeface="Verdana" panose="020B0604030504040204" pitchFamily="34" charset="0"/>
                <a:ea typeface="Verdana" panose="020B0604030504040204" pitchFamily="34" charset="0"/>
                <a:cs typeface="Courier New" panose="02070309020205020404" pitchFamily="49" charset="0"/>
              </a:rPr>
              <a:t>7</a:t>
            </a:r>
            <a:r>
              <a:rPr lang="en-GB" sz="500" kern="100" spc="-46" dirty="0">
                <a:latin typeface="Verdana" panose="020B0604030504040204" pitchFamily="34" charset="0"/>
                <a:ea typeface="Verdana" panose="020B0604030504040204" pitchFamily="34" charset="0"/>
                <a:cs typeface="Courier New" panose="02070309020205020404" pitchFamily="49" charset="0"/>
              </a:rPr>
              <a:t> and R</a:t>
            </a:r>
            <a:r>
              <a:rPr lang="en-GB" sz="500" kern="100" spc="-46" baseline="-25000" dirty="0">
                <a:latin typeface="Verdana" panose="020B0604030504040204" pitchFamily="34" charset="0"/>
                <a:ea typeface="Verdana" panose="020B0604030504040204" pitchFamily="34" charset="0"/>
                <a:cs typeface="Courier New" panose="02070309020205020404" pitchFamily="49" charset="0"/>
              </a:rPr>
              <a:t>8</a:t>
            </a:r>
            <a:r>
              <a:rPr lang="en-GB" sz="500" kern="100" spc="-46" dirty="0">
                <a:latin typeface="Verdana" panose="020B0604030504040204" pitchFamily="34" charset="0"/>
                <a:ea typeface="Verdana" panose="020B0604030504040204" pitchFamily="34" charset="0"/>
                <a:cs typeface="Courier New" panose="02070309020205020404" pitchFamily="49" charset="0"/>
              </a:rPr>
              <a:t> are auxiliary registers, </a:t>
            </a:r>
          </a:p>
          <a:p>
            <a:r>
              <a:rPr lang="en-GB" sz="500" kern="100" spc="-46" dirty="0">
                <a:latin typeface="Verdana" panose="020B0604030504040204" pitchFamily="34" charset="0"/>
                <a:ea typeface="Verdana" panose="020B0604030504040204" pitchFamily="34" charset="0"/>
                <a:cs typeface="Courier New" panose="02070309020205020404" pitchFamily="49" charset="0"/>
              </a:rPr>
              <a:t>R</a:t>
            </a:r>
            <a:r>
              <a:rPr lang="en-GB" sz="500" kern="100" spc="-46" baseline="-25000" dirty="0">
                <a:latin typeface="Verdana" panose="020B0604030504040204" pitchFamily="34" charset="0"/>
                <a:ea typeface="Verdana" panose="020B0604030504040204" pitchFamily="34" charset="0"/>
                <a:cs typeface="Courier New" panose="02070309020205020404" pitchFamily="49" charset="0"/>
              </a:rPr>
              <a:t>9</a:t>
            </a:r>
            <a:r>
              <a:rPr lang="en-GB" sz="500" kern="100" spc="-46" dirty="0">
                <a:latin typeface="Verdana" panose="020B0604030504040204" pitchFamily="34" charset="0"/>
                <a:ea typeface="Verdana" panose="020B0604030504040204" pitchFamily="34" charset="0"/>
                <a:cs typeface="Courier New" panose="02070309020205020404" pitchFamily="49" charset="0"/>
              </a:rPr>
              <a:t> onwards are scratch registers.</a:t>
            </a:r>
            <a:endParaRPr lang="en-GB" sz="500" dirty="0">
              <a:latin typeface="Verdana" panose="020B0604030504040204" pitchFamily="34" charset="0"/>
              <a:ea typeface="Verdana" panose="020B0604030504040204" pitchFamily="34" charset="0"/>
            </a:endParaRPr>
          </a:p>
        </p:txBody>
      </p:sp>
      <p:sp>
        <p:nvSpPr>
          <p:cNvPr id="2077" name="TextBox 2076">
            <a:extLst>
              <a:ext uri="{FF2B5EF4-FFF2-40B4-BE49-F238E27FC236}">
                <a16:creationId xmlns:a16="http://schemas.microsoft.com/office/drawing/2014/main" id="{345F177B-91FF-5350-B948-96E1AB19C4B8}"/>
              </a:ext>
            </a:extLst>
          </p:cNvPr>
          <p:cNvSpPr txBox="1"/>
          <p:nvPr/>
        </p:nvSpPr>
        <p:spPr>
          <a:xfrm>
            <a:off x="3605706" y="6626768"/>
            <a:ext cx="1968502" cy="738664"/>
          </a:xfrm>
          <a:prstGeom prst="rect">
            <a:avLst/>
          </a:prstGeom>
          <a:noFill/>
        </p:spPr>
        <p:txBody>
          <a:bodyPr wrap="square">
            <a:spAutoFit/>
          </a:bodyPr>
          <a:lstStyle/>
          <a:p>
            <a:r>
              <a:rPr lang="en-GB" sz="600" b="1" u="sng" kern="100" spc="-46" dirty="0">
                <a:latin typeface="Verdana" panose="020B0604030504040204" pitchFamily="34" charset="0"/>
                <a:ea typeface="Verdana" panose="020B0604030504040204" pitchFamily="34" charset="0"/>
                <a:cs typeface="Courier New" panose="02070309020205020404" pitchFamily="49" charset="0"/>
              </a:rPr>
              <a:t>Church Turing Thesis</a:t>
            </a: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b="1" u="sng" kern="100" spc="-46" dirty="0">
              <a:latin typeface="Verdana" panose="020B0604030504040204" pitchFamily="34" charset="0"/>
              <a:ea typeface="Verdana" panose="020B0604030504040204" pitchFamily="34" charset="0"/>
              <a:cs typeface="Courier New" panose="02070309020205020404" pitchFamily="49" charset="0"/>
            </a:endParaRPr>
          </a:p>
        </p:txBody>
      </p:sp>
      <p:pic>
        <p:nvPicPr>
          <p:cNvPr id="2081" name="Picture 2080">
            <a:extLst>
              <a:ext uri="{FF2B5EF4-FFF2-40B4-BE49-F238E27FC236}">
                <a16:creationId xmlns:a16="http://schemas.microsoft.com/office/drawing/2014/main" id="{304326B5-E516-81DC-76F4-87C5A27F6737}"/>
              </a:ext>
            </a:extLst>
          </p:cNvPr>
          <p:cNvPicPr>
            <a:picLocks noChangeAspect="1"/>
          </p:cNvPicPr>
          <p:nvPr/>
        </p:nvPicPr>
        <p:blipFill>
          <a:blip r:embed="rId39"/>
          <a:stretch>
            <a:fillRect/>
          </a:stretch>
        </p:blipFill>
        <p:spPr>
          <a:xfrm>
            <a:off x="7773383" y="1321800"/>
            <a:ext cx="2771693" cy="744144"/>
          </a:xfrm>
          <a:prstGeom prst="rect">
            <a:avLst/>
          </a:prstGeom>
        </p:spPr>
      </p:pic>
      <p:pic>
        <p:nvPicPr>
          <p:cNvPr id="2083" name="Picture 36">
            <a:extLst>
              <a:ext uri="{FF2B5EF4-FFF2-40B4-BE49-F238E27FC236}">
                <a16:creationId xmlns:a16="http://schemas.microsoft.com/office/drawing/2014/main" id="{85F7BC4E-6372-6132-AC56-EDA830D9408A}"/>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349016" y="4974984"/>
            <a:ext cx="1571971" cy="206288"/>
          </a:xfrm>
          <a:prstGeom prst="rect">
            <a:avLst/>
          </a:prstGeom>
          <a:noFill/>
          <a:extLst>
            <a:ext uri="{909E8E84-426E-40DD-AFC4-6F175D3DCCD1}">
              <a14:hiddenFill xmlns:a14="http://schemas.microsoft.com/office/drawing/2010/main">
                <a:solidFill>
                  <a:srgbClr val="FFFFFF"/>
                </a:solidFill>
              </a14:hiddenFill>
            </a:ext>
          </a:extLst>
        </p:spPr>
      </p:pic>
      <p:sp>
        <p:nvSpPr>
          <p:cNvPr id="2087" name="TextBox 2086">
            <a:extLst>
              <a:ext uri="{FF2B5EF4-FFF2-40B4-BE49-F238E27FC236}">
                <a16:creationId xmlns:a16="http://schemas.microsoft.com/office/drawing/2014/main" id="{B7149F03-00A3-E17E-730D-D1C2F532857D}"/>
              </a:ext>
            </a:extLst>
          </p:cNvPr>
          <p:cNvSpPr txBox="1"/>
          <p:nvPr/>
        </p:nvSpPr>
        <p:spPr>
          <a:xfrm>
            <a:off x="5310835" y="6688228"/>
            <a:ext cx="2642189" cy="738664"/>
          </a:xfrm>
          <a:prstGeom prst="rect">
            <a:avLst/>
          </a:prstGeom>
          <a:noFill/>
        </p:spPr>
        <p:txBody>
          <a:bodyPr wrap="square">
            <a:spAutoFit/>
          </a:bodyPr>
          <a:lstStyle/>
          <a:p>
            <a:r>
              <a:rPr lang="en-GB" sz="600" kern="100" spc="-46" dirty="0">
                <a:latin typeface="Verdana" panose="020B0604030504040204" pitchFamily="34" charset="0"/>
                <a:ea typeface="Verdana" panose="020B0604030504040204" pitchFamily="34" charset="0"/>
                <a:cs typeface="Courier New" panose="02070309020205020404" pitchFamily="49" charset="0"/>
              </a:rPr>
              <a:t>5) Conditional:</a:t>
            </a: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endParaRPr lang="en-GB" sz="600" kern="100" spc="-46" dirty="0">
              <a:latin typeface="Verdana" panose="020B0604030504040204" pitchFamily="34" charset="0"/>
              <a:ea typeface="Verdana" panose="020B0604030504040204" pitchFamily="34" charset="0"/>
              <a:cs typeface="Courier New" panose="02070309020205020404" pitchFamily="49" charset="0"/>
            </a:endParaRPr>
          </a:p>
          <a:p>
            <a:r>
              <a:rPr lang="en-GB" sz="600" kern="100" spc="-46" dirty="0">
                <a:latin typeface="Verdana" panose="020B0604030504040204" pitchFamily="34" charset="0"/>
                <a:ea typeface="Verdana" panose="020B0604030504040204" pitchFamily="34" charset="0"/>
                <a:cs typeface="Courier New" panose="02070309020205020404" pitchFamily="49" charset="0"/>
              </a:rPr>
              <a:t>If </a:t>
            </a:r>
            <a:r>
              <a:rPr lang="en-GB" sz="600" u="sng" kern="100" spc="-46" dirty="0">
                <a:latin typeface="Verdana" panose="020B0604030504040204" pitchFamily="34" charset="0"/>
                <a:ea typeface="Verdana" panose="020B0604030504040204" pitchFamily="34" charset="0"/>
                <a:cs typeface="Courier New" panose="02070309020205020404" pitchFamily="49" charset="0"/>
              </a:rPr>
              <a:t>m = 0</a:t>
            </a:r>
            <a:r>
              <a:rPr lang="en-GB" sz="600" kern="100" spc="-46" dirty="0">
                <a:latin typeface="Verdana" panose="020B0604030504040204" pitchFamily="34" charset="0"/>
                <a:ea typeface="Verdana" panose="020B0604030504040204" pitchFamily="34" charset="0"/>
                <a:cs typeface="Courier New" panose="02070309020205020404" pitchFamily="49" charset="0"/>
              </a:rPr>
              <a:t> =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λf</a:t>
            </a:r>
            <a:r>
              <a:rPr lang="en-GB" sz="600" kern="100" spc="-46" dirty="0">
                <a:latin typeface="Verdana" panose="020B0604030504040204" pitchFamily="34" charset="0"/>
                <a:ea typeface="Verdana" panose="020B0604030504040204" pitchFamily="34" charset="0"/>
                <a:cs typeface="Courier New" panose="02070309020205020404" pitchFamily="49" charset="0"/>
              </a:rPr>
              <a:t> . </a:t>
            </a:r>
            <a:r>
              <a:rPr lang="en-GB" sz="600" kern="100" spc="-46" dirty="0" err="1">
                <a:latin typeface="Verdana" panose="020B0604030504040204" pitchFamily="34" charset="0"/>
                <a:ea typeface="Verdana" panose="020B0604030504040204" pitchFamily="34" charset="0"/>
                <a:cs typeface="Courier New" panose="02070309020205020404" pitchFamily="49" charset="0"/>
              </a:rPr>
              <a:t>λx</a:t>
            </a:r>
            <a:r>
              <a:rPr lang="en-GB" sz="600" kern="100" spc="-46" dirty="0">
                <a:latin typeface="Verdana" panose="020B0604030504040204" pitchFamily="34" charset="0"/>
                <a:ea typeface="Verdana" panose="020B0604030504040204" pitchFamily="34" charset="0"/>
                <a:cs typeface="Courier New" panose="02070309020205020404" pitchFamily="49" charset="0"/>
              </a:rPr>
              <a:t> . x then x is returned, which will be x1. If not zero, then </a:t>
            </a:r>
          </a:p>
          <a:p>
            <a:r>
              <a:rPr lang="en-GB" sz="600" kern="100" spc="-46" dirty="0">
                <a:latin typeface="Verdana" panose="020B0604030504040204" pitchFamily="34" charset="0"/>
                <a:ea typeface="Verdana" panose="020B0604030504040204" pitchFamily="34" charset="0"/>
                <a:cs typeface="Courier New" panose="02070309020205020404" pitchFamily="49" charset="0"/>
              </a:rPr>
              <a:t>the f applied returns x2, so any number of applications of f, results in x2.</a:t>
            </a:r>
          </a:p>
        </p:txBody>
      </p:sp>
      <p:pic>
        <p:nvPicPr>
          <p:cNvPr id="2089" name="Picture 62">
            <a:extLst>
              <a:ext uri="{FF2B5EF4-FFF2-40B4-BE49-F238E27FC236}">
                <a16:creationId xmlns:a16="http://schemas.microsoft.com/office/drawing/2014/main" id="{A5A87C8E-30E1-1260-1676-B80CDCAF327F}"/>
              </a:ext>
            </a:extLst>
          </p:cNvPr>
          <p:cNvPicPr>
            <a:picLocks noChangeAspect="1" noChangeArrowheads="1"/>
          </p:cNvPicPr>
          <p:nvPr/>
        </p:nvPicPr>
        <p:blipFill rotWithShape="1">
          <a:blip r:embed="rId41">
            <a:extLst>
              <a:ext uri="{28A0092B-C50C-407E-A947-70E740481C1C}">
                <a14:useLocalDpi xmlns:a14="http://schemas.microsoft.com/office/drawing/2010/main" val="0"/>
              </a:ext>
            </a:extLst>
          </a:blip>
          <a:srcRect l="21190" t="21963" r="2839" b="5650"/>
          <a:stretch/>
        </p:blipFill>
        <p:spPr bwMode="auto">
          <a:xfrm>
            <a:off x="5347760" y="6819497"/>
            <a:ext cx="1586440" cy="342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8848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265</TotalTime>
  <Words>2355</Words>
  <Application>Microsoft Office PowerPoint</Application>
  <PresentationFormat>Custom</PresentationFormat>
  <Paragraphs>356</Paragraphs>
  <Slides>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Verdana</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Gupta, Robin</dc:creator>
  <cp:lastModifiedBy>Gupta, Robin</cp:lastModifiedBy>
  <cp:revision>6</cp:revision>
  <dcterms:created xsi:type="dcterms:W3CDTF">2023-04-27T21:58:18Z</dcterms:created>
  <dcterms:modified xsi:type="dcterms:W3CDTF">2023-04-28T11:07:55Z</dcterms:modified>
</cp:coreProperties>
</file>